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x="18288000" cy="10287000"/>
  <p:notesSz cx="6858000" cy="9296400"/>
  <p:embeddedFontLst>
    <p:embeddedFont>
      <p:font typeface="DM Sans" pitchFamily="2" charset="0"/>
      <p:regular r:id="rId18"/>
    </p:embeddedFont>
    <p:embeddedFont>
      <p:font typeface="DM Sans Bold" panose="020B0604020202020204" charset="0"/>
      <p:regular r:id="rId19"/>
    </p:embeddedFont>
    <p:embeddedFont>
      <p:font typeface="Georgia Pro Bold" panose="020B0604020202020204" charset="0"/>
      <p:regular r:id="rId20"/>
    </p:embeddedFont>
    <p:embeddedFont>
      <p:font typeface="Georgia Pro Light" panose="02040302050405020303" pitchFamily="18"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2C94E4-37DE-40C3-9528-D26289927667}" v="2" dt="2026-02-26T20:50:54.4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7" d="100"/>
          <a:sy n="67" d="100"/>
        </p:scale>
        <p:origin x="72" y="1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Mangahas" userId="ae67e290-a83d-4b31-9cd1-c403ddb8f897" providerId="ADAL" clId="{303F777C-941F-4A1F-A401-FE69AED6F53C}"/>
    <pc:docChg chg="undo custSel modSld">
      <pc:chgData name="Anna Mangahas" userId="ae67e290-a83d-4b31-9cd1-c403ddb8f897" providerId="ADAL" clId="{303F777C-941F-4A1F-A401-FE69AED6F53C}" dt="2026-02-26T20:51:34.502" v="24" actId="1076"/>
      <pc:docMkLst>
        <pc:docMk/>
      </pc:docMkLst>
      <pc:sldChg chg="addSp delSp modSp mod">
        <pc:chgData name="Anna Mangahas" userId="ae67e290-a83d-4b31-9cd1-c403ddb8f897" providerId="ADAL" clId="{303F777C-941F-4A1F-A401-FE69AED6F53C}" dt="2026-02-26T20:50:43.407" v="18" actId="1076"/>
        <pc:sldMkLst>
          <pc:docMk/>
          <pc:sldMk cId="0" sldId="256"/>
        </pc:sldMkLst>
        <pc:spChg chg="mod">
          <ac:chgData name="Anna Mangahas" userId="ae67e290-a83d-4b31-9cd1-c403ddb8f897" providerId="ADAL" clId="{303F777C-941F-4A1F-A401-FE69AED6F53C}" dt="2026-02-26T20:50:27.377" v="16" actId="1076"/>
          <ac:spMkLst>
            <pc:docMk/>
            <pc:sldMk cId="0" sldId="256"/>
            <ac:spMk id="10" creationId="{00000000-0000-0000-0000-000000000000}"/>
          </ac:spMkLst>
        </pc:spChg>
        <pc:spChg chg="del mod">
          <ac:chgData name="Anna Mangahas" userId="ae67e290-a83d-4b31-9cd1-c403ddb8f897" providerId="ADAL" clId="{303F777C-941F-4A1F-A401-FE69AED6F53C}" dt="2026-02-26T20:48:50.263" v="1" actId="478"/>
          <ac:spMkLst>
            <pc:docMk/>
            <pc:sldMk cId="0" sldId="256"/>
            <ac:spMk id="11" creationId="{00000000-0000-0000-0000-000000000000}"/>
          </ac:spMkLst>
        </pc:spChg>
        <pc:picChg chg="add del mod">
          <ac:chgData name="Anna Mangahas" userId="ae67e290-a83d-4b31-9cd1-c403ddb8f897" providerId="ADAL" clId="{303F777C-941F-4A1F-A401-FE69AED6F53C}" dt="2026-02-26T20:49:52.248" v="11" actId="478"/>
          <ac:picMkLst>
            <pc:docMk/>
            <pc:sldMk cId="0" sldId="256"/>
            <ac:picMk id="13" creationId="{BB280FCB-918E-FCDF-90C6-7B1CBA449108}"/>
          </ac:picMkLst>
        </pc:picChg>
        <pc:picChg chg="add del mod">
          <ac:chgData name="Anna Mangahas" userId="ae67e290-a83d-4b31-9cd1-c403ddb8f897" providerId="ADAL" clId="{303F777C-941F-4A1F-A401-FE69AED6F53C}" dt="2026-02-26T20:49:57.577" v="13" actId="478"/>
          <ac:picMkLst>
            <pc:docMk/>
            <pc:sldMk cId="0" sldId="256"/>
            <ac:picMk id="15" creationId="{1C4E6DF0-634E-592F-9D16-C5182858E70C}"/>
          </ac:picMkLst>
        </pc:picChg>
        <pc:picChg chg="add mod">
          <ac:chgData name="Anna Mangahas" userId="ae67e290-a83d-4b31-9cd1-c403ddb8f897" providerId="ADAL" clId="{303F777C-941F-4A1F-A401-FE69AED6F53C}" dt="2026-02-26T20:50:43.407" v="18" actId="1076"/>
          <ac:picMkLst>
            <pc:docMk/>
            <pc:sldMk cId="0" sldId="256"/>
            <ac:picMk id="17" creationId="{E97D7DA0-2ED4-C4D8-DD16-FFE1190716E4}"/>
          </ac:picMkLst>
        </pc:picChg>
      </pc:sldChg>
      <pc:sldChg chg="addSp delSp modSp mod">
        <pc:chgData name="Anna Mangahas" userId="ae67e290-a83d-4b31-9cd1-c403ddb8f897" providerId="ADAL" clId="{303F777C-941F-4A1F-A401-FE69AED6F53C}" dt="2026-02-26T20:51:34.502" v="24" actId="1076"/>
        <pc:sldMkLst>
          <pc:docMk/>
          <pc:sldMk cId="0" sldId="267"/>
        </pc:sldMkLst>
        <pc:picChg chg="add del mod">
          <ac:chgData name="Anna Mangahas" userId="ae67e290-a83d-4b31-9cd1-c403ddb8f897" providerId="ADAL" clId="{303F777C-941F-4A1F-A401-FE69AED6F53C}" dt="2026-02-26T20:51:34.502" v="24" actId="1076"/>
          <ac:picMkLst>
            <pc:docMk/>
            <pc:sldMk cId="0" sldId="267"/>
            <ac:picMk id="27" creationId="{D87697F5-986C-249A-A13B-8E861D0F06B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C5BBC36D-4778-4F60-89C2-4E68803DC2F2}" type="datetimeFigureOut">
              <a:rPr lang="en-US" smtClean="0"/>
              <a:t>2/26/2026</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6725"/>
          </a:xfrm>
          <a:prstGeom prst="rect">
            <a:avLst/>
          </a:prstGeom>
        </p:spPr>
        <p:txBody>
          <a:bodyPr vert="horz" lIns="91440" tIns="45720" rIns="91440" bIns="45720" rtlCol="0" anchor="b"/>
          <a:lstStyle>
            <a:lvl1pPr algn="r">
              <a:defRPr sz="1200"/>
            </a:lvl1pPr>
          </a:lstStyle>
          <a:p>
            <a:fld id="{425140E7-6FA9-454C-BB91-E37259024354}" type="slidenum">
              <a:rPr lang="en-US" smtClean="0"/>
              <a:t>‹#›</a:t>
            </a:fld>
            <a:endParaRPr lang="en-US"/>
          </a:p>
        </p:txBody>
      </p:sp>
    </p:spTree>
    <p:extLst>
      <p:ext uri="{BB962C8B-B14F-4D97-AF65-F5344CB8AC3E}">
        <p14:creationId xmlns:p14="http://schemas.microsoft.com/office/powerpoint/2010/main" val="3543377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C9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991600" cy="10287000"/>
            <a:chOff x="0" y="0"/>
            <a:chExt cx="1035548" cy="1184737"/>
          </a:xfrm>
        </p:grpSpPr>
        <p:sp>
          <p:nvSpPr>
            <p:cNvPr id="3" name="Freeform 3"/>
            <p:cNvSpPr/>
            <p:nvPr/>
          </p:nvSpPr>
          <p:spPr>
            <a:xfrm>
              <a:off x="0" y="0"/>
              <a:ext cx="1035548" cy="1184737"/>
            </a:xfrm>
            <a:custGeom>
              <a:avLst/>
              <a:gdLst/>
              <a:ahLst/>
              <a:cxnLst/>
              <a:rect l="l" t="t" r="r" b="b"/>
              <a:pathLst>
                <a:path w="1035548" h="1184737">
                  <a:moveTo>
                    <a:pt x="0" y="0"/>
                  </a:moveTo>
                  <a:lnTo>
                    <a:pt x="1035548" y="0"/>
                  </a:lnTo>
                  <a:lnTo>
                    <a:pt x="1035548" y="1184737"/>
                  </a:lnTo>
                  <a:lnTo>
                    <a:pt x="0" y="1184737"/>
                  </a:lnTo>
                  <a:close/>
                </a:path>
              </a:pathLst>
            </a:custGeom>
            <a:blipFill>
              <a:blip r:embed="rId2"/>
              <a:stretch>
                <a:fillRect t="-8271" b="-8271"/>
              </a:stretch>
            </a:blipFill>
          </p:spPr>
          <p:txBody>
            <a:bodyPr/>
            <a:lstStyle/>
            <a:p>
              <a:endParaRPr lang="en-US"/>
            </a:p>
          </p:txBody>
        </p:sp>
      </p:grpSp>
      <p:grpSp>
        <p:nvGrpSpPr>
          <p:cNvPr id="4" name="Group 4"/>
          <p:cNvGrpSpPr/>
          <p:nvPr/>
        </p:nvGrpSpPr>
        <p:grpSpPr>
          <a:xfrm>
            <a:off x="10744200" y="666750"/>
            <a:ext cx="6877050" cy="585084"/>
            <a:chOff x="0" y="0"/>
            <a:chExt cx="9169400" cy="780112"/>
          </a:xfrm>
        </p:grpSpPr>
        <p:sp>
          <p:nvSpPr>
            <p:cNvPr id="5" name="Freeform 5"/>
            <p:cNvSpPr/>
            <p:nvPr/>
          </p:nvSpPr>
          <p:spPr>
            <a:xfrm rot="-5400000" flipH="1">
              <a:off x="36553" y="74861"/>
              <a:ext cx="555143" cy="628248"/>
            </a:xfrm>
            <a:custGeom>
              <a:avLst/>
              <a:gdLst/>
              <a:ahLst/>
              <a:cxnLst/>
              <a:rect l="l" t="t" r="r" b="b"/>
              <a:pathLst>
                <a:path w="555143" h="628248">
                  <a:moveTo>
                    <a:pt x="555143" y="0"/>
                  </a:moveTo>
                  <a:lnTo>
                    <a:pt x="0" y="0"/>
                  </a:lnTo>
                  <a:lnTo>
                    <a:pt x="0" y="628248"/>
                  </a:lnTo>
                  <a:lnTo>
                    <a:pt x="555143" y="628248"/>
                  </a:lnTo>
                  <a:lnTo>
                    <a:pt x="55514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795304" y="95250"/>
              <a:ext cx="8374096" cy="684862"/>
            </a:xfrm>
            <a:prstGeom prst="rect">
              <a:avLst/>
            </a:prstGeom>
          </p:spPr>
          <p:txBody>
            <a:bodyPr lIns="0" tIns="0" rIns="0" bIns="0" rtlCol="0" anchor="t">
              <a:spAutoFit/>
            </a:bodyPr>
            <a:lstStyle/>
            <a:p>
              <a:pPr marL="0" lvl="0" indent="0" algn="l">
                <a:lnSpc>
                  <a:spcPts val="3555"/>
                </a:lnSpc>
              </a:pPr>
              <a:r>
                <a:rPr lang="en-US" sz="3864" spc="-77">
                  <a:solidFill>
                    <a:srgbClr val="FFFFFF"/>
                  </a:solidFill>
                  <a:latin typeface="Georgia Pro Light"/>
                  <a:ea typeface="Georgia Pro Light"/>
                  <a:cs typeface="Georgia Pro Light"/>
                  <a:sym typeface="Georgia Pro Light"/>
                </a:rPr>
                <a:t>District 025</a:t>
              </a:r>
            </a:p>
          </p:txBody>
        </p:sp>
      </p:grpSp>
      <p:grpSp>
        <p:nvGrpSpPr>
          <p:cNvPr id="7" name="Group 7"/>
          <p:cNvGrpSpPr/>
          <p:nvPr/>
        </p:nvGrpSpPr>
        <p:grpSpPr>
          <a:xfrm>
            <a:off x="10734675" y="1562100"/>
            <a:ext cx="6886575" cy="3699578"/>
            <a:chOff x="0" y="0"/>
            <a:chExt cx="9182100" cy="4932770"/>
          </a:xfrm>
        </p:grpSpPr>
        <p:sp>
          <p:nvSpPr>
            <p:cNvPr id="8" name="TextBox 8"/>
            <p:cNvSpPr txBox="1"/>
            <p:nvPr/>
          </p:nvSpPr>
          <p:spPr>
            <a:xfrm>
              <a:off x="0" y="200025"/>
              <a:ext cx="9182100" cy="3686167"/>
            </a:xfrm>
            <a:prstGeom prst="rect">
              <a:avLst/>
            </a:prstGeom>
          </p:spPr>
          <p:txBody>
            <a:bodyPr lIns="0" tIns="0" rIns="0" bIns="0" rtlCol="0" anchor="t">
              <a:spAutoFit/>
            </a:bodyPr>
            <a:lstStyle/>
            <a:p>
              <a:pPr marL="0" lvl="0" indent="0" algn="l">
                <a:lnSpc>
                  <a:spcPts val="10499"/>
                </a:lnSpc>
              </a:pPr>
              <a:r>
                <a:rPr lang="en-US" sz="10499">
                  <a:solidFill>
                    <a:srgbClr val="FFFFFF"/>
                  </a:solidFill>
                  <a:latin typeface="Georgia Pro Light"/>
                  <a:ea typeface="Georgia Pro Light"/>
                  <a:cs typeface="Georgia Pro Light"/>
                  <a:sym typeface="Georgia Pro Light"/>
                </a:rPr>
                <a:t>Building Community</a:t>
              </a:r>
            </a:p>
          </p:txBody>
        </p:sp>
        <p:sp>
          <p:nvSpPr>
            <p:cNvPr id="9" name="TextBox 9"/>
            <p:cNvSpPr txBox="1"/>
            <p:nvPr/>
          </p:nvSpPr>
          <p:spPr>
            <a:xfrm>
              <a:off x="0" y="4137115"/>
              <a:ext cx="9172670" cy="795655"/>
            </a:xfrm>
            <a:prstGeom prst="rect">
              <a:avLst/>
            </a:prstGeom>
          </p:spPr>
          <p:txBody>
            <a:bodyPr lIns="0" tIns="0" rIns="0" bIns="0" rtlCol="0" anchor="t">
              <a:spAutoFit/>
            </a:bodyPr>
            <a:lstStyle/>
            <a:p>
              <a:pPr marL="0" lvl="0" indent="0" algn="l">
                <a:lnSpc>
                  <a:spcPts val="5039"/>
                </a:lnSpc>
              </a:pPr>
              <a:r>
                <a:rPr lang="en-US" sz="3599">
                  <a:solidFill>
                    <a:srgbClr val="FFFFFF"/>
                  </a:solidFill>
                  <a:latin typeface="DM Sans"/>
                  <a:ea typeface="DM Sans"/>
                  <a:cs typeface="DM Sans"/>
                  <a:sym typeface="DM Sans"/>
                </a:rPr>
                <a:t>Engaging with Our Residents</a:t>
              </a:r>
            </a:p>
          </p:txBody>
        </p:sp>
      </p:grpSp>
      <p:sp>
        <p:nvSpPr>
          <p:cNvPr id="10" name="TextBox 10"/>
          <p:cNvSpPr txBox="1"/>
          <p:nvPr/>
        </p:nvSpPr>
        <p:spPr>
          <a:xfrm>
            <a:off x="10734675" y="8136096"/>
            <a:ext cx="5743575" cy="438785"/>
          </a:xfrm>
          <a:prstGeom prst="rect">
            <a:avLst/>
          </a:prstGeom>
        </p:spPr>
        <p:txBody>
          <a:bodyPr lIns="0" tIns="0" rIns="0" bIns="0" rtlCol="0" anchor="t">
            <a:spAutoFit/>
          </a:bodyPr>
          <a:lstStyle/>
          <a:p>
            <a:pPr marL="0" lvl="0" indent="0" algn="l">
              <a:lnSpc>
                <a:spcPts val="3640"/>
              </a:lnSpc>
              <a:spcBef>
                <a:spcPct val="0"/>
              </a:spcBef>
            </a:pPr>
            <a:r>
              <a:rPr lang="en-US" sz="2600" b="1" dirty="0">
                <a:solidFill>
                  <a:srgbClr val="FFFFFF"/>
                </a:solidFill>
                <a:latin typeface="DM Sans Bold"/>
                <a:ea typeface="DM Sans Bold"/>
                <a:cs typeface="DM Sans Bold"/>
                <a:sym typeface="DM Sans Bold"/>
              </a:rPr>
              <a:t>PRESENTED BY</a:t>
            </a:r>
          </a:p>
        </p:txBody>
      </p:sp>
      <p:pic>
        <p:nvPicPr>
          <p:cNvPr id="17" name="Graphic 16">
            <a:extLst>
              <a:ext uri="{FF2B5EF4-FFF2-40B4-BE49-F238E27FC236}">
                <a16:creationId xmlns:a16="http://schemas.microsoft.com/office/drawing/2014/main" id="{E97D7DA0-2ED4-C4D8-DD16-FFE1190716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34675" y="8665363"/>
            <a:ext cx="7100887" cy="111878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4C97"/>
        </a:solidFill>
        <a:effectLst/>
      </p:bgPr>
    </p:bg>
    <p:spTree>
      <p:nvGrpSpPr>
        <p:cNvPr id="1" name=""/>
        <p:cNvGrpSpPr/>
        <p:nvPr/>
      </p:nvGrpSpPr>
      <p:grpSpPr>
        <a:xfrm>
          <a:off x="0" y="0"/>
          <a:ext cx="0" cy="0"/>
          <a:chOff x="0" y="0"/>
          <a:chExt cx="0" cy="0"/>
        </a:xfrm>
      </p:grpSpPr>
      <p:sp>
        <p:nvSpPr>
          <p:cNvPr id="2" name="Freeform 2"/>
          <p:cNvSpPr/>
          <p:nvPr/>
        </p:nvSpPr>
        <p:spPr>
          <a:xfrm>
            <a:off x="0" y="0"/>
            <a:ext cx="3563107" cy="7710963"/>
          </a:xfrm>
          <a:custGeom>
            <a:avLst/>
            <a:gdLst/>
            <a:ahLst/>
            <a:cxnLst/>
            <a:rect l="l" t="t" r="r" b="b"/>
            <a:pathLst>
              <a:path w="3563107" h="7710963">
                <a:moveTo>
                  <a:pt x="0" y="0"/>
                </a:moveTo>
                <a:lnTo>
                  <a:pt x="3563107" y="0"/>
                </a:lnTo>
                <a:lnTo>
                  <a:pt x="3563107" y="7710963"/>
                </a:lnTo>
                <a:lnTo>
                  <a:pt x="0" y="7710963"/>
                </a:lnTo>
                <a:lnTo>
                  <a:pt x="0" y="0"/>
                </a:lnTo>
                <a:close/>
              </a:path>
            </a:pathLst>
          </a:custGeom>
          <a:blipFill>
            <a:blip r:embed="rId2"/>
            <a:stretch>
              <a:fillRect/>
            </a:stretch>
          </a:blipFill>
        </p:spPr>
        <p:txBody>
          <a:bodyPr/>
          <a:lstStyle/>
          <a:p>
            <a:endParaRPr lang="en-US"/>
          </a:p>
        </p:txBody>
      </p:sp>
      <p:sp>
        <p:nvSpPr>
          <p:cNvPr id="3" name="Freeform 3"/>
          <p:cNvSpPr/>
          <p:nvPr/>
        </p:nvSpPr>
        <p:spPr>
          <a:xfrm>
            <a:off x="0" y="7438935"/>
            <a:ext cx="5063226" cy="2848065"/>
          </a:xfrm>
          <a:custGeom>
            <a:avLst/>
            <a:gdLst/>
            <a:ahLst/>
            <a:cxnLst/>
            <a:rect l="l" t="t" r="r" b="b"/>
            <a:pathLst>
              <a:path w="5063226" h="2848065">
                <a:moveTo>
                  <a:pt x="0" y="0"/>
                </a:moveTo>
                <a:lnTo>
                  <a:pt x="5063226" y="0"/>
                </a:lnTo>
                <a:lnTo>
                  <a:pt x="5063226" y="2848065"/>
                </a:lnTo>
                <a:lnTo>
                  <a:pt x="0" y="2848065"/>
                </a:lnTo>
                <a:lnTo>
                  <a:pt x="0" y="0"/>
                </a:lnTo>
                <a:close/>
              </a:path>
            </a:pathLst>
          </a:custGeom>
          <a:blipFill>
            <a:blip r:embed="rId3"/>
            <a:stretch>
              <a:fillRect t="-16666" b="-16666"/>
            </a:stretch>
          </a:blipFill>
        </p:spPr>
        <p:txBody>
          <a:bodyPr/>
          <a:lstStyle/>
          <a:p>
            <a:endParaRPr lang="en-US"/>
          </a:p>
        </p:txBody>
      </p:sp>
      <p:sp>
        <p:nvSpPr>
          <p:cNvPr id="4" name="Freeform 4"/>
          <p:cNvSpPr/>
          <p:nvPr/>
        </p:nvSpPr>
        <p:spPr>
          <a:xfrm>
            <a:off x="3563107" y="398208"/>
            <a:ext cx="4370909" cy="5827879"/>
          </a:xfrm>
          <a:custGeom>
            <a:avLst/>
            <a:gdLst/>
            <a:ahLst/>
            <a:cxnLst/>
            <a:rect l="l" t="t" r="r" b="b"/>
            <a:pathLst>
              <a:path w="4370909" h="5827879">
                <a:moveTo>
                  <a:pt x="0" y="0"/>
                </a:moveTo>
                <a:lnTo>
                  <a:pt x="4370910" y="0"/>
                </a:lnTo>
                <a:lnTo>
                  <a:pt x="4370910" y="5827880"/>
                </a:lnTo>
                <a:lnTo>
                  <a:pt x="0" y="5827880"/>
                </a:lnTo>
                <a:lnTo>
                  <a:pt x="0" y="0"/>
                </a:lnTo>
                <a:close/>
              </a:path>
            </a:pathLst>
          </a:custGeom>
          <a:blipFill>
            <a:blip r:embed="rId4"/>
            <a:stretch>
              <a:fillRect/>
            </a:stretch>
          </a:blipFill>
        </p:spPr>
        <p:txBody>
          <a:bodyPr/>
          <a:lstStyle/>
          <a:p>
            <a:endParaRPr lang="en-US"/>
          </a:p>
        </p:txBody>
      </p:sp>
      <p:sp>
        <p:nvSpPr>
          <p:cNvPr id="5" name="Freeform 5"/>
          <p:cNvSpPr/>
          <p:nvPr/>
        </p:nvSpPr>
        <p:spPr>
          <a:xfrm>
            <a:off x="7749653" y="248252"/>
            <a:ext cx="4285958" cy="5714611"/>
          </a:xfrm>
          <a:custGeom>
            <a:avLst/>
            <a:gdLst/>
            <a:ahLst/>
            <a:cxnLst/>
            <a:rect l="l" t="t" r="r" b="b"/>
            <a:pathLst>
              <a:path w="4285958" h="5714611">
                <a:moveTo>
                  <a:pt x="0" y="0"/>
                </a:moveTo>
                <a:lnTo>
                  <a:pt x="4285958" y="0"/>
                </a:lnTo>
                <a:lnTo>
                  <a:pt x="4285958" y="5714611"/>
                </a:lnTo>
                <a:lnTo>
                  <a:pt x="0" y="5714611"/>
                </a:lnTo>
                <a:lnTo>
                  <a:pt x="0" y="0"/>
                </a:lnTo>
                <a:close/>
              </a:path>
            </a:pathLst>
          </a:custGeom>
          <a:blipFill>
            <a:blip r:embed="rId5"/>
            <a:stretch>
              <a:fillRect/>
            </a:stretch>
          </a:blipFill>
        </p:spPr>
        <p:txBody>
          <a:bodyPr/>
          <a:lstStyle/>
          <a:p>
            <a:endParaRPr lang="en-US"/>
          </a:p>
        </p:txBody>
      </p:sp>
      <p:grpSp>
        <p:nvGrpSpPr>
          <p:cNvPr id="6" name="Group 6"/>
          <p:cNvGrpSpPr/>
          <p:nvPr/>
        </p:nvGrpSpPr>
        <p:grpSpPr>
          <a:xfrm>
            <a:off x="11223326" y="1365867"/>
            <a:ext cx="3086100" cy="308610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A8F4E"/>
            </a:solidFill>
          </p:spPr>
          <p:txBody>
            <a:bodyPr/>
            <a:lstStyle/>
            <a:p>
              <a:endParaRPr lang="en-US"/>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940"/>
                </a:lnSpc>
              </a:pPr>
              <a:endParaRPr/>
            </a:p>
          </p:txBody>
        </p:sp>
      </p:grpSp>
      <p:sp>
        <p:nvSpPr>
          <p:cNvPr id="9" name="Freeform 9"/>
          <p:cNvSpPr/>
          <p:nvPr/>
        </p:nvSpPr>
        <p:spPr>
          <a:xfrm>
            <a:off x="13973208" y="0"/>
            <a:ext cx="4147913" cy="5530550"/>
          </a:xfrm>
          <a:custGeom>
            <a:avLst/>
            <a:gdLst/>
            <a:ahLst/>
            <a:cxnLst/>
            <a:rect l="l" t="t" r="r" b="b"/>
            <a:pathLst>
              <a:path w="4147913" h="5530550">
                <a:moveTo>
                  <a:pt x="0" y="0"/>
                </a:moveTo>
                <a:lnTo>
                  <a:pt x="4147913" y="0"/>
                </a:lnTo>
                <a:lnTo>
                  <a:pt x="4147913" y="5530550"/>
                </a:lnTo>
                <a:lnTo>
                  <a:pt x="0" y="5530550"/>
                </a:lnTo>
                <a:lnTo>
                  <a:pt x="0" y="0"/>
                </a:lnTo>
                <a:close/>
              </a:path>
            </a:pathLst>
          </a:custGeom>
          <a:blipFill>
            <a:blip r:embed="rId6"/>
            <a:stretch>
              <a:fillRect/>
            </a:stretch>
          </a:blipFill>
        </p:spPr>
        <p:txBody>
          <a:bodyPr/>
          <a:lstStyle/>
          <a:p>
            <a:endParaRPr lang="en-US"/>
          </a:p>
        </p:txBody>
      </p:sp>
      <p:sp>
        <p:nvSpPr>
          <p:cNvPr id="10" name="Freeform 10"/>
          <p:cNvSpPr/>
          <p:nvPr/>
        </p:nvSpPr>
        <p:spPr>
          <a:xfrm>
            <a:off x="10844674" y="5391681"/>
            <a:ext cx="7443326" cy="5582494"/>
          </a:xfrm>
          <a:custGeom>
            <a:avLst/>
            <a:gdLst/>
            <a:ahLst/>
            <a:cxnLst/>
            <a:rect l="l" t="t" r="r" b="b"/>
            <a:pathLst>
              <a:path w="7443326" h="5582494">
                <a:moveTo>
                  <a:pt x="0" y="0"/>
                </a:moveTo>
                <a:lnTo>
                  <a:pt x="7443326" y="0"/>
                </a:lnTo>
                <a:lnTo>
                  <a:pt x="7443326" y="5582494"/>
                </a:lnTo>
                <a:lnTo>
                  <a:pt x="0" y="5582494"/>
                </a:lnTo>
                <a:lnTo>
                  <a:pt x="0" y="0"/>
                </a:lnTo>
                <a:close/>
              </a:path>
            </a:pathLst>
          </a:custGeom>
          <a:blipFill>
            <a:blip r:embed="rId7"/>
            <a:stretch>
              <a:fillRect/>
            </a:stretch>
          </a:blipFill>
        </p:spPr>
        <p:txBody>
          <a:bodyPr/>
          <a:lstStyle/>
          <a:p>
            <a:endParaRPr lang="en-US"/>
          </a:p>
        </p:txBody>
      </p:sp>
      <p:sp>
        <p:nvSpPr>
          <p:cNvPr id="11" name="Freeform 11"/>
          <p:cNvSpPr/>
          <p:nvPr/>
        </p:nvSpPr>
        <p:spPr>
          <a:xfrm>
            <a:off x="3957866" y="5231284"/>
            <a:ext cx="7583574" cy="5055716"/>
          </a:xfrm>
          <a:custGeom>
            <a:avLst/>
            <a:gdLst/>
            <a:ahLst/>
            <a:cxnLst/>
            <a:rect l="l" t="t" r="r" b="b"/>
            <a:pathLst>
              <a:path w="7583574" h="5055716">
                <a:moveTo>
                  <a:pt x="0" y="0"/>
                </a:moveTo>
                <a:lnTo>
                  <a:pt x="7583574" y="0"/>
                </a:lnTo>
                <a:lnTo>
                  <a:pt x="7583574" y="5055716"/>
                </a:lnTo>
                <a:lnTo>
                  <a:pt x="0" y="5055716"/>
                </a:lnTo>
                <a:lnTo>
                  <a:pt x="0" y="0"/>
                </a:lnTo>
                <a:close/>
              </a:path>
            </a:pathLst>
          </a:custGeom>
          <a:blipFill>
            <a:blip r:embed="rId8"/>
            <a:stretch>
              <a:fillRect/>
            </a:stretch>
          </a:blipFill>
        </p:spPr>
        <p:txBody>
          <a:bodyPr/>
          <a:lstStyle/>
          <a:p>
            <a:endParaRPr lang="en-US"/>
          </a:p>
        </p:txBody>
      </p:sp>
      <p:sp>
        <p:nvSpPr>
          <p:cNvPr id="12" name="TextBox 12"/>
          <p:cNvSpPr txBox="1"/>
          <p:nvPr/>
        </p:nvSpPr>
        <p:spPr>
          <a:xfrm>
            <a:off x="11716483" y="1619555"/>
            <a:ext cx="2099786" cy="3337560"/>
          </a:xfrm>
          <a:prstGeom prst="rect">
            <a:avLst/>
          </a:prstGeom>
        </p:spPr>
        <p:txBody>
          <a:bodyPr lIns="0" tIns="0" rIns="0" bIns="0" rtlCol="0" anchor="t">
            <a:spAutoFit/>
          </a:bodyPr>
          <a:lstStyle/>
          <a:p>
            <a:pPr algn="ctr">
              <a:lnSpc>
                <a:spcPts val="2940"/>
              </a:lnSpc>
            </a:pPr>
            <a:r>
              <a:rPr lang="en-US" sz="2100">
                <a:solidFill>
                  <a:srgbClr val="FFFFFF"/>
                </a:solidFill>
                <a:latin typeface="DM Sans"/>
                <a:ea typeface="DM Sans"/>
                <a:cs typeface="DM Sans"/>
                <a:sym typeface="DM Sans"/>
              </a:rPr>
              <a:t>Know Your Rights</a:t>
            </a:r>
          </a:p>
          <a:p>
            <a:pPr algn="ctr">
              <a:lnSpc>
                <a:spcPts val="2940"/>
              </a:lnSpc>
            </a:pPr>
            <a:r>
              <a:rPr lang="en-US" sz="2100">
                <a:solidFill>
                  <a:srgbClr val="FFFFFF"/>
                </a:solidFill>
                <a:latin typeface="DM Sans"/>
                <a:ea typeface="DM Sans"/>
                <a:cs typeface="DM Sans"/>
                <a:sym typeface="DM Sans"/>
              </a:rPr>
              <a:t>Immigration</a:t>
            </a:r>
          </a:p>
          <a:p>
            <a:pPr algn="ctr">
              <a:lnSpc>
                <a:spcPts val="2940"/>
              </a:lnSpc>
            </a:pPr>
            <a:r>
              <a:rPr lang="en-US" sz="2100">
                <a:solidFill>
                  <a:srgbClr val="FFFFFF"/>
                </a:solidFill>
                <a:latin typeface="DM Sans"/>
                <a:ea typeface="DM Sans"/>
                <a:cs typeface="DM Sans"/>
                <a:sym typeface="DM Sans"/>
              </a:rPr>
              <a:t>Gun Safety</a:t>
            </a:r>
          </a:p>
          <a:p>
            <a:pPr algn="ctr">
              <a:lnSpc>
                <a:spcPts val="2940"/>
              </a:lnSpc>
            </a:pPr>
            <a:r>
              <a:rPr lang="en-US" sz="2100">
                <a:solidFill>
                  <a:srgbClr val="FFFFFF"/>
                </a:solidFill>
                <a:latin typeface="DM Sans"/>
                <a:ea typeface="DM Sans"/>
                <a:cs typeface="DM Sans"/>
                <a:sym typeface="DM Sans"/>
              </a:rPr>
              <a:t>Cannibas</a:t>
            </a:r>
          </a:p>
          <a:p>
            <a:pPr algn="ctr">
              <a:lnSpc>
                <a:spcPts val="2940"/>
              </a:lnSpc>
            </a:pPr>
            <a:r>
              <a:rPr lang="en-US" sz="2100">
                <a:solidFill>
                  <a:srgbClr val="FFFFFF"/>
                </a:solidFill>
                <a:latin typeface="DM Sans"/>
                <a:ea typeface="DM Sans"/>
                <a:cs typeface="DM Sans"/>
                <a:sym typeface="DM Sans"/>
              </a:rPr>
              <a:t>CPR Training</a:t>
            </a:r>
          </a:p>
          <a:p>
            <a:pPr algn="ctr">
              <a:lnSpc>
                <a:spcPts val="2940"/>
              </a:lnSpc>
            </a:pPr>
            <a:r>
              <a:rPr lang="en-US" sz="2100">
                <a:solidFill>
                  <a:srgbClr val="FFFFFF"/>
                </a:solidFill>
                <a:latin typeface="DM Sans"/>
                <a:ea typeface="DM Sans"/>
                <a:cs typeface="DM Sans"/>
                <a:sym typeface="DM Sans"/>
              </a:rPr>
              <a:t>Stop the bleed.,</a:t>
            </a:r>
          </a:p>
          <a:p>
            <a:pPr algn="ctr">
              <a:lnSpc>
                <a:spcPts val="2940"/>
              </a:lnSpc>
            </a:pPr>
            <a:r>
              <a:rPr lang="en-US" sz="2100">
                <a:solidFill>
                  <a:srgbClr val="FFFFFF"/>
                </a:solidFill>
                <a:latin typeface="DM Sans"/>
                <a:ea typeface="DM Sans"/>
                <a:cs typeface="DM Sans"/>
                <a:sym typeface="DM Sans"/>
              </a:rPr>
              <a:t>and many more</a:t>
            </a:r>
          </a:p>
          <a:p>
            <a:pPr algn="ctr">
              <a:lnSpc>
                <a:spcPts val="2940"/>
              </a:lnSpc>
            </a:pPr>
            <a:endParaRPr lang="en-US" sz="2100">
              <a:solidFill>
                <a:srgbClr val="FFFFFF"/>
              </a:solidFill>
              <a:latin typeface="DM Sans"/>
              <a:ea typeface="DM Sans"/>
              <a:cs typeface="DM Sans"/>
              <a:sym typeface="DM Sans"/>
            </a:endParaRPr>
          </a:p>
          <a:p>
            <a:pPr algn="ctr">
              <a:lnSpc>
                <a:spcPts val="2940"/>
              </a:lnSpc>
              <a:spcBef>
                <a:spcPct val="0"/>
              </a:spcBef>
            </a:pPr>
            <a:endParaRPr lang="en-US" sz="2100">
              <a:solidFill>
                <a:srgbClr val="FFFFFF"/>
              </a:solidFill>
              <a:latin typeface="DM Sans"/>
              <a:ea typeface="DM Sans"/>
              <a:cs typeface="DM Sans"/>
              <a:sym typeface="DM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4C97"/>
        </a:solidFill>
        <a:effectLst/>
      </p:bgPr>
    </p:bg>
    <p:spTree>
      <p:nvGrpSpPr>
        <p:cNvPr id="1" name=""/>
        <p:cNvGrpSpPr/>
        <p:nvPr/>
      </p:nvGrpSpPr>
      <p:grpSpPr>
        <a:xfrm>
          <a:off x="0" y="0"/>
          <a:ext cx="0" cy="0"/>
          <a:chOff x="0" y="0"/>
          <a:chExt cx="0" cy="0"/>
        </a:xfrm>
      </p:grpSpPr>
      <p:sp>
        <p:nvSpPr>
          <p:cNvPr id="2" name="Freeform 2"/>
          <p:cNvSpPr/>
          <p:nvPr/>
        </p:nvSpPr>
        <p:spPr>
          <a:xfrm>
            <a:off x="-136767" y="0"/>
            <a:ext cx="7333417" cy="4888945"/>
          </a:xfrm>
          <a:custGeom>
            <a:avLst/>
            <a:gdLst/>
            <a:ahLst/>
            <a:cxnLst/>
            <a:rect l="l" t="t" r="r" b="b"/>
            <a:pathLst>
              <a:path w="7333417" h="4888945">
                <a:moveTo>
                  <a:pt x="0" y="0"/>
                </a:moveTo>
                <a:lnTo>
                  <a:pt x="7333417" y="0"/>
                </a:lnTo>
                <a:lnTo>
                  <a:pt x="7333417" y="4888945"/>
                </a:lnTo>
                <a:lnTo>
                  <a:pt x="0" y="4888945"/>
                </a:lnTo>
                <a:lnTo>
                  <a:pt x="0" y="0"/>
                </a:lnTo>
                <a:close/>
              </a:path>
            </a:pathLst>
          </a:custGeom>
          <a:blipFill>
            <a:blip r:embed="rId2"/>
            <a:stretch>
              <a:fillRect/>
            </a:stretch>
          </a:blipFill>
        </p:spPr>
        <p:txBody>
          <a:bodyPr/>
          <a:lstStyle/>
          <a:p>
            <a:endParaRPr lang="en-US"/>
          </a:p>
        </p:txBody>
      </p:sp>
      <p:sp>
        <p:nvSpPr>
          <p:cNvPr id="3" name="Freeform 3"/>
          <p:cNvSpPr/>
          <p:nvPr/>
        </p:nvSpPr>
        <p:spPr>
          <a:xfrm>
            <a:off x="6954269" y="7603229"/>
            <a:ext cx="4385487" cy="2923658"/>
          </a:xfrm>
          <a:custGeom>
            <a:avLst/>
            <a:gdLst/>
            <a:ahLst/>
            <a:cxnLst/>
            <a:rect l="l" t="t" r="r" b="b"/>
            <a:pathLst>
              <a:path w="4385487" h="2923658">
                <a:moveTo>
                  <a:pt x="0" y="0"/>
                </a:moveTo>
                <a:lnTo>
                  <a:pt x="4385487" y="0"/>
                </a:lnTo>
                <a:lnTo>
                  <a:pt x="4385487" y="2923658"/>
                </a:lnTo>
                <a:lnTo>
                  <a:pt x="0" y="2923658"/>
                </a:lnTo>
                <a:lnTo>
                  <a:pt x="0" y="0"/>
                </a:lnTo>
                <a:close/>
              </a:path>
            </a:pathLst>
          </a:custGeom>
          <a:blipFill>
            <a:blip r:embed="rId3"/>
            <a:stretch>
              <a:fillRect/>
            </a:stretch>
          </a:blipFill>
        </p:spPr>
        <p:txBody>
          <a:bodyPr/>
          <a:lstStyle/>
          <a:p>
            <a:endParaRPr lang="en-US"/>
          </a:p>
        </p:txBody>
      </p:sp>
      <p:sp>
        <p:nvSpPr>
          <p:cNvPr id="4" name="Freeform 4"/>
          <p:cNvSpPr/>
          <p:nvPr/>
        </p:nvSpPr>
        <p:spPr>
          <a:xfrm>
            <a:off x="5740307" y="2444472"/>
            <a:ext cx="6813412" cy="5598964"/>
          </a:xfrm>
          <a:custGeom>
            <a:avLst/>
            <a:gdLst/>
            <a:ahLst/>
            <a:cxnLst/>
            <a:rect l="l" t="t" r="r" b="b"/>
            <a:pathLst>
              <a:path w="6813412" h="5598964">
                <a:moveTo>
                  <a:pt x="0" y="0"/>
                </a:moveTo>
                <a:lnTo>
                  <a:pt x="6813412" y="0"/>
                </a:lnTo>
                <a:lnTo>
                  <a:pt x="6813412" y="5598964"/>
                </a:lnTo>
                <a:lnTo>
                  <a:pt x="0" y="5598964"/>
                </a:lnTo>
                <a:lnTo>
                  <a:pt x="0" y="0"/>
                </a:lnTo>
                <a:close/>
              </a:path>
            </a:pathLst>
          </a:custGeom>
          <a:blipFill>
            <a:blip r:embed="rId4"/>
            <a:stretch>
              <a:fillRect l="-16317" b="-13237"/>
            </a:stretch>
          </a:blipFill>
        </p:spPr>
        <p:txBody>
          <a:bodyPr/>
          <a:lstStyle/>
          <a:p>
            <a:endParaRPr lang="en-US"/>
          </a:p>
        </p:txBody>
      </p:sp>
      <p:sp>
        <p:nvSpPr>
          <p:cNvPr id="5" name="Freeform 5"/>
          <p:cNvSpPr/>
          <p:nvPr/>
        </p:nvSpPr>
        <p:spPr>
          <a:xfrm>
            <a:off x="9744163" y="0"/>
            <a:ext cx="8849673" cy="5899782"/>
          </a:xfrm>
          <a:custGeom>
            <a:avLst/>
            <a:gdLst/>
            <a:ahLst/>
            <a:cxnLst/>
            <a:rect l="l" t="t" r="r" b="b"/>
            <a:pathLst>
              <a:path w="8849673" h="5899782">
                <a:moveTo>
                  <a:pt x="0" y="0"/>
                </a:moveTo>
                <a:lnTo>
                  <a:pt x="8849673" y="0"/>
                </a:lnTo>
                <a:lnTo>
                  <a:pt x="8849673" y="5899782"/>
                </a:lnTo>
                <a:lnTo>
                  <a:pt x="0" y="5899782"/>
                </a:lnTo>
                <a:lnTo>
                  <a:pt x="0" y="0"/>
                </a:lnTo>
                <a:close/>
              </a:path>
            </a:pathLst>
          </a:custGeom>
          <a:blipFill>
            <a:blip r:embed="rId5"/>
            <a:stretch>
              <a:fillRect/>
            </a:stretch>
          </a:blipFill>
        </p:spPr>
        <p:txBody>
          <a:bodyPr/>
          <a:lstStyle/>
          <a:p>
            <a:endParaRPr lang="en-US"/>
          </a:p>
        </p:txBody>
      </p:sp>
      <p:sp>
        <p:nvSpPr>
          <p:cNvPr id="6" name="Freeform 6"/>
          <p:cNvSpPr/>
          <p:nvPr/>
        </p:nvSpPr>
        <p:spPr>
          <a:xfrm>
            <a:off x="-136767" y="6042957"/>
            <a:ext cx="6822894" cy="4548596"/>
          </a:xfrm>
          <a:custGeom>
            <a:avLst/>
            <a:gdLst/>
            <a:ahLst/>
            <a:cxnLst/>
            <a:rect l="l" t="t" r="r" b="b"/>
            <a:pathLst>
              <a:path w="6822894" h="4548596">
                <a:moveTo>
                  <a:pt x="0" y="0"/>
                </a:moveTo>
                <a:lnTo>
                  <a:pt x="6822894" y="0"/>
                </a:lnTo>
                <a:lnTo>
                  <a:pt x="6822894" y="4548596"/>
                </a:lnTo>
                <a:lnTo>
                  <a:pt x="0" y="4548596"/>
                </a:lnTo>
                <a:lnTo>
                  <a:pt x="0" y="0"/>
                </a:lnTo>
                <a:close/>
              </a:path>
            </a:pathLst>
          </a:custGeom>
          <a:blipFill>
            <a:blip r:embed="rId6"/>
            <a:stretch>
              <a:fillRect/>
            </a:stretch>
          </a:blipFill>
        </p:spPr>
        <p:txBody>
          <a:bodyPr/>
          <a:lstStyle/>
          <a:p>
            <a:endParaRPr lang="en-US"/>
          </a:p>
        </p:txBody>
      </p:sp>
      <p:sp>
        <p:nvSpPr>
          <p:cNvPr id="7" name="Freeform 7"/>
          <p:cNvSpPr/>
          <p:nvPr/>
        </p:nvSpPr>
        <p:spPr>
          <a:xfrm>
            <a:off x="11562106" y="6042957"/>
            <a:ext cx="6725894" cy="4483930"/>
          </a:xfrm>
          <a:custGeom>
            <a:avLst/>
            <a:gdLst/>
            <a:ahLst/>
            <a:cxnLst/>
            <a:rect l="l" t="t" r="r" b="b"/>
            <a:pathLst>
              <a:path w="6725894" h="4483930">
                <a:moveTo>
                  <a:pt x="0" y="0"/>
                </a:moveTo>
                <a:lnTo>
                  <a:pt x="6725894" y="0"/>
                </a:lnTo>
                <a:lnTo>
                  <a:pt x="6725894" y="4483930"/>
                </a:lnTo>
                <a:lnTo>
                  <a:pt x="0" y="4483930"/>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0" y="4871135"/>
            <a:ext cx="5599842" cy="929173"/>
          </a:xfrm>
          <a:prstGeom prst="rect">
            <a:avLst/>
          </a:prstGeom>
        </p:spPr>
        <p:txBody>
          <a:bodyPr lIns="0" tIns="0" rIns="0" bIns="0" rtlCol="0" anchor="t">
            <a:spAutoFit/>
          </a:bodyPr>
          <a:lstStyle/>
          <a:p>
            <a:pPr algn="ctr">
              <a:lnSpc>
                <a:spcPts val="7585"/>
              </a:lnSpc>
              <a:spcBef>
                <a:spcPct val="0"/>
              </a:spcBef>
            </a:pPr>
            <a:r>
              <a:rPr lang="en-US" sz="5418" b="1">
                <a:solidFill>
                  <a:srgbClr val="FFFFFF"/>
                </a:solidFill>
                <a:latin typeface="DM Sans Bold"/>
                <a:ea typeface="DM Sans Bold"/>
                <a:cs typeface="DM Sans Bold"/>
                <a:sym typeface="DM Sans Bold"/>
              </a:rPr>
              <a:t>Partnerships</a:t>
            </a:r>
          </a:p>
        </p:txBody>
      </p:sp>
      <p:sp>
        <p:nvSpPr>
          <p:cNvPr id="9" name="TextBox 9"/>
          <p:cNvSpPr txBox="1"/>
          <p:nvPr/>
        </p:nvSpPr>
        <p:spPr>
          <a:xfrm>
            <a:off x="7285141" y="219379"/>
            <a:ext cx="2370531" cy="1967230"/>
          </a:xfrm>
          <a:prstGeom prst="rect">
            <a:avLst/>
          </a:prstGeom>
        </p:spPr>
        <p:txBody>
          <a:bodyPr lIns="0" tIns="0" rIns="0" bIns="0" rtlCol="0" anchor="t">
            <a:spAutoFit/>
          </a:bodyPr>
          <a:lstStyle/>
          <a:p>
            <a:pPr algn="ctr">
              <a:lnSpc>
                <a:spcPts val="3919"/>
              </a:lnSpc>
            </a:pPr>
            <a:r>
              <a:rPr lang="en-US" sz="2799">
                <a:solidFill>
                  <a:srgbClr val="FFFFFF"/>
                </a:solidFill>
                <a:latin typeface="DM Sans"/>
                <a:ea typeface="DM Sans"/>
                <a:cs typeface="DM Sans"/>
                <a:sym typeface="DM Sans"/>
              </a:rPr>
              <a:t>Black and </a:t>
            </a:r>
          </a:p>
          <a:p>
            <a:pPr algn="ctr">
              <a:lnSpc>
                <a:spcPts val="3919"/>
              </a:lnSpc>
            </a:pPr>
            <a:r>
              <a:rPr lang="en-US" sz="2799">
                <a:solidFill>
                  <a:srgbClr val="FFFFFF"/>
                </a:solidFill>
                <a:latin typeface="DM Sans"/>
                <a:ea typeface="DM Sans"/>
                <a:cs typeface="DM Sans"/>
                <a:sym typeface="DM Sans"/>
              </a:rPr>
              <a:t>Brown </a:t>
            </a:r>
          </a:p>
          <a:p>
            <a:pPr algn="ctr">
              <a:lnSpc>
                <a:spcPts val="3919"/>
              </a:lnSpc>
              <a:spcBef>
                <a:spcPct val="0"/>
              </a:spcBef>
            </a:pPr>
            <a:r>
              <a:rPr lang="en-US" sz="2799">
                <a:solidFill>
                  <a:srgbClr val="FFFFFF"/>
                </a:solidFill>
                <a:latin typeface="DM Sans"/>
                <a:ea typeface="DM Sans"/>
                <a:cs typeface="DM Sans"/>
                <a:sym typeface="DM Sans"/>
              </a:rPr>
              <a:t>Unity Resource Fair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4C97"/>
        </a:solidFill>
        <a:effectLst/>
      </p:bgPr>
    </p:bg>
    <p:spTree>
      <p:nvGrpSpPr>
        <p:cNvPr id="1" name=""/>
        <p:cNvGrpSpPr/>
        <p:nvPr/>
      </p:nvGrpSpPr>
      <p:grpSpPr>
        <a:xfrm>
          <a:off x="0" y="0"/>
          <a:ext cx="0" cy="0"/>
          <a:chOff x="0" y="0"/>
          <a:chExt cx="0" cy="0"/>
        </a:xfrm>
      </p:grpSpPr>
      <p:grpSp>
        <p:nvGrpSpPr>
          <p:cNvPr id="2" name="Group 2"/>
          <p:cNvGrpSpPr/>
          <p:nvPr/>
        </p:nvGrpSpPr>
        <p:grpSpPr>
          <a:xfrm>
            <a:off x="6422744" y="7420980"/>
            <a:ext cx="796706" cy="781952"/>
            <a:chOff x="0" y="0"/>
            <a:chExt cx="685800" cy="673100"/>
          </a:xfrm>
        </p:grpSpPr>
        <p:sp>
          <p:nvSpPr>
            <p:cNvPr id="3" name="Freeform 3"/>
            <p:cNvSpPr/>
            <p:nvPr/>
          </p:nvSpPr>
          <p:spPr>
            <a:xfrm>
              <a:off x="0" y="0"/>
              <a:ext cx="685800" cy="668020"/>
            </a:xfrm>
            <a:custGeom>
              <a:avLst/>
              <a:gdLst/>
              <a:ahLst/>
              <a:cxnLst/>
              <a:rect l="l" t="t" r="r" b="b"/>
              <a:pathLst>
                <a:path w="685800" h="668020">
                  <a:moveTo>
                    <a:pt x="342900" y="0"/>
                  </a:moveTo>
                  <a:lnTo>
                    <a:pt x="434340" y="162560"/>
                  </a:lnTo>
                  <a:lnTo>
                    <a:pt x="618490" y="132080"/>
                  </a:lnTo>
                  <a:lnTo>
                    <a:pt x="547370" y="304800"/>
                  </a:lnTo>
                  <a:lnTo>
                    <a:pt x="685800" y="430530"/>
                  </a:lnTo>
                  <a:lnTo>
                    <a:pt x="506730" y="482600"/>
                  </a:lnTo>
                  <a:lnTo>
                    <a:pt x="495300" y="668020"/>
                  </a:lnTo>
                  <a:lnTo>
                    <a:pt x="342900" y="561340"/>
                  </a:lnTo>
                  <a:lnTo>
                    <a:pt x="190500" y="668020"/>
                  </a:lnTo>
                  <a:lnTo>
                    <a:pt x="179070" y="482600"/>
                  </a:lnTo>
                  <a:lnTo>
                    <a:pt x="0" y="430530"/>
                  </a:lnTo>
                  <a:lnTo>
                    <a:pt x="138430" y="304800"/>
                  </a:lnTo>
                  <a:lnTo>
                    <a:pt x="67310" y="132080"/>
                  </a:lnTo>
                  <a:lnTo>
                    <a:pt x="251460" y="162560"/>
                  </a:lnTo>
                  <a:close/>
                </a:path>
              </a:pathLst>
            </a:custGeom>
            <a:solidFill>
              <a:srgbClr val="FFFFFF"/>
            </a:solidFill>
          </p:spPr>
          <p:txBody>
            <a:bodyPr/>
            <a:lstStyle/>
            <a:p>
              <a:endParaRPr lang="en-US"/>
            </a:p>
          </p:txBody>
        </p:sp>
        <p:sp>
          <p:nvSpPr>
            <p:cNvPr id="4" name="TextBox 4"/>
            <p:cNvSpPr txBox="1"/>
            <p:nvPr/>
          </p:nvSpPr>
          <p:spPr>
            <a:xfrm>
              <a:off x="139700" y="117475"/>
              <a:ext cx="406400" cy="441325"/>
            </a:xfrm>
            <a:prstGeom prst="rect">
              <a:avLst/>
            </a:prstGeom>
          </p:spPr>
          <p:txBody>
            <a:bodyPr lIns="50800" tIns="50800" rIns="50800" bIns="50800" rtlCol="0" anchor="ctr"/>
            <a:lstStyle/>
            <a:p>
              <a:pPr algn="ctr">
                <a:lnSpc>
                  <a:spcPts val="2940"/>
                </a:lnSpc>
              </a:pPr>
              <a:endParaRPr/>
            </a:p>
          </p:txBody>
        </p:sp>
      </p:grpSp>
      <p:grpSp>
        <p:nvGrpSpPr>
          <p:cNvPr id="5" name="Group 5"/>
          <p:cNvGrpSpPr/>
          <p:nvPr/>
        </p:nvGrpSpPr>
        <p:grpSpPr>
          <a:xfrm>
            <a:off x="12572500" y="7457791"/>
            <a:ext cx="796706" cy="781952"/>
            <a:chOff x="0" y="0"/>
            <a:chExt cx="685800" cy="673100"/>
          </a:xfrm>
        </p:grpSpPr>
        <p:sp>
          <p:nvSpPr>
            <p:cNvPr id="6" name="Freeform 6"/>
            <p:cNvSpPr/>
            <p:nvPr/>
          </p:nvSpPr>
          <p:spPr>
            <a:xfrm>
              <a:off x="0" y="0"/>
              <a:ext cx="685800" cy="668020"/>
            </a:xfrm>
            <a:custGeom>
              <a:avLst/>
              <a:gdLst/>
              <a:ahLst/>
              <a:cxnLst/>
              <a:rect l="l" t="t" r="r" b="b"/>
              <a:pathLst>
                <a:path w="685800" h="668020">
                  <a:moveTo>
                    <a:pt x="342900" y="0"/>
                  </a:moveTo>
                  <a:lnTo>
                    <a:pt x="434340" y="162560"/>
                  </a:lnTo>
                  <a:lnTo>
                    <a:pt x="618490" y="132080"/>
                  </a:lnTo>
                  <a:lnTo>
                    <a:pt x="547370" y="304800"/>
                  </a:lnTo>
                  <a:lnTo>
                    <a:pt x="685800" y="430530"/>
                  </a:lnTo>
                  <a:lnTo>
                    <a:pt x="506730" y="482600"/>
                  </a:lnTo>
                  <a:lnTo>
                    <a:pt x="495300" y="668020"/>
                  </a:lnTo>
                  <a:lnTo>
                    <a:pt x="342900" y="561340"/>
                  </a:lnTo>
                  <a:lnTo>
                    <a:pt x="190500" y="668020"/>
                  </a:lnTo>
                  <a:lnTo>
                    <a:pt x="179070" y="482600"/>
                  </a:lnTo>
                  <a:lnTo>
                    <a:pt x="0" y="430530"/>
                  </a:lnTo>
                  <a:lnTo>
                    <a:pt x="138430" y="304800"/>
                  </a:lnTo>
                  <a:lnTo>
                    <a:pt x="67310" y="132080"/>
                  </a:lnTo>
                  <a:lnTo>
                    <a:pt x="251460" y="162560"/>
                  </a:lnTo>
                  <a:close/>
                </a:path>
              </a:pathLst>
            </a:custGeom>
            <a:solidFill>
              <a:srgbClr val="FFFFFF"/>
            </a:solidFill>
          </p:spPr>
          <p:txBody>
            <a:bodyPr/>
            <a:lstStyle/>
            <a:p>
              <a:endParaRPr lang="en-US"/>
            </a:p>
          </p:txBody>
        </p:sp>
        <p:sp>
          <p:nvSpPr>
            <p:cNvPr id="7" name="TextBox 7"/>
            <p:cNvSpPr txBox="1"/>
            <p:nvPr/>
          </p:nvSpPr>
          <p:spPr>
            <a:xfrm>
              <a:off x="139700" y="117475"/>
              <a:ext cx="406400" cy="441325"/>
            </a:xfrm>
            <a:prstGeom prst="rect">
              <a:avLst/>
            </a:prstGeom>
          </p:spPr>
          <p:txBody>
            <a:bodyPr lIns="50800" tIns="50800" rIns="50800" bIns="50800" rtlCol="0" anchor="ctr"/>
            <a:lstStyle/>
            <a:p>
              <a:pPr algn="ctr">
                <a:lnSpc>
                  <a:spcPts val="2940"/>
                </a:lnSpc>
              </a:pPr>
              <a:endParaRPr/>
            </a:p>
          </p:txBody>
        </p:sp>
      </p:grpSp>
      <p:grpSp>
        <p:nvGrpSpPr>
          <p:cNvPr id="8" name="Group 8"/>
          <p:cNvGrpSpPr/>
          <p:nvPr/>
        </p:nvGrpSpPr>
        <p:grpSpPr>
          <a:xfrm>
            <a:off x="274782" y="7457791"/>
            <a:ext cx="796706" cy="781952"/>
            <a:chOff x="0" y="0"/>
            <a:chExt cx="685800" cy="673100"/>
          </a:xfrm>
        </p:grpSpPr>
        <p:sp>
          <p:nvSpPr>
            <p:cNvPr id="9" name="Freeform 9"/>
            <p:cNvSpPr/>
            <p:nvPr/>
          </p:nvSpPr>
          <p:spPr>
            <a:xfrm>
              <a:off x="0" y="0"/>
              <a:ext cx="685800" cy="668020"/>
            </a:xfrm>
            <a:custGeom>
              <a:avLst/>
              <a:gdLst/>
              <a:ahLst/>
              <a:cxnLst/>
              <a:rect l="l" t="t" r="r" b="b"/>
              <a:pathLst>
                <a:path w="685800" h="668020">
                  <a:moveTo>
                    <a:pt x="342900" y="0"/>
                  </a:moveTo>
                  <a:lnTo>
                    <a:pt x="434340" y="162560"/>
                  </a:lnTo>
                  <a:lnTo>
                    <a:pt x="618490" y="132080"/>
                  </a:lnTo>
                  <a:lnTo>
                    <a:pt x="547370" y="304800"/>
                  </a:lnTo>
                  <a:lnTo>
                    <a:pt x="685800" y="430530"/>
                  </a:lnTo>
                  <a:lnTo>
                    <a:pt x="506730" y="482600"/>
                  </a:lnTo>
                  <a:lnTo>
                    <a:pt x="495300" y="668020"/>
                  </a:lnTo>
                  <a:lnTo>
                    <a:pt x="342900" y="561340"/>
                  </a:lnTo>
                  <a:lnTo>
                    <a:pt x="190500" y="668020"/>
                  </a:lnTo>
                  <a:lnTo>
                    <a:pt x="179070" y="482600"/>
                  </a:lnTo>
                  <a:lnTo>
                    <a:pt x="0" y="430530"/>
                  </a:lnTo>
                  <a:lnTo>
                    <a:pt x="138430" y="304800"/>
                  </a:lnTo>
                  <a:lnTo>
                    <a:pt x="67310" y="132080"/>
                  </a:lnTo>
                  <a:lnTo>
                    <a:pt x="251460" y="162560"/>
                  </a:lnTo>
                  <a:close/>
                </a:path>
              </a:pathLst>
            </a:custGeom>
            <a:solidFill>
              <a:srgbClr val="FFFFFF"/>
            </a:solidFill>
          </p:spPr>
          <p:txBody>
            <a:bodyPr/>
            <a:lstStyle/>
            <a:p>
              <a:endParaRPr lang="en-US"/>
            </a:p>
          </p:txBody>
        </p:sp>
        <p:sp>
          <p:nvSpPr>
            <p:cNvPr id="10" name="TextBox 10"/>
            <p:cNvSpPr txBox="1"/>
            <p:nvPr/>
          </p:nvSpPr>
          <p:spPr>
            <a:xfrm>
              <a:off x="139700" y="117475"/>
              <a:ext cx="406400" cy="441325"/>
            </a:xfrm>
            <a:prstGeom prst="rect">
              <a:avLst/>
            </a:prstGeom>
          </p:spPr>
          <p:txBody>
            <a:bodyPr lIns="50800" tIns="50800" rIns="50800" bIns="50800" rtlCol="0" anchor="ctr"/>
            <a:lstStyle/>
            <a:p>
              <a:pPr algn="ctr">
                <a:lnSpc>
                  <a:spcPts val="2940"/>
                </a:lnSpc>
              </a:pPr>
              <a:endParaRPr/>
            </a:p>
          </p:txBody>
        </p:sp>
      </p:grpSp>
      <p:sp>
        <p:nvSpPr>
          <p:cNvPr id="11" name="Freeform 11"/>
          <p:cNvSpPr/>
          <p:nvPr/>
        </p:nvSpPr>
        <p:spPr>
          <a:xfrm>
            <a:off x="7470590" y="2475865"/>
            <a:ext cx="2937247" cy="4001402"/>
          </a:xfrm>
          <a:custGeom>
            <a:avLst/>
            <a:gdLst/>
            <a:ahLst/>
            <a:cxnLst/>
            <a:rect l="l" t="t" r="r" b="b"/>
            <a:pathLst>
              <a:path w="2937247" h="4001402">
                <a:moveTo>
                  <a:pt x="0" y="0"/>
                </a:moveTo>
                <a:lnTo>
                  <a:pt x="2937247" y="0"/>
                </a:lnTo>
                <a:lnTo>
                  <a:pt x="2937247" y="4001402"/>
                </a:lnTo>
                <a:lnTo>
                  <a:pt x="0" y="4001402"/>
                </a:lnTo>
                <a:lnTo>
                  <a:pt x="0" y="0"/>
                </a:lnTo>
                <a:close/>
              </a:path>
            </a:pathLst>
          </a:custGeom>
          <a:blipFill>
            <a:blip r:embed="rId2"/>
            <a:stretch>
              <a:fillRect l="-23" t="-8755" b="-1378"/>
            </a:stretch>
          </a:blipFill>
        </p:spPr>
        <p:txBody>
          <a:bodyPr/>
          <a:lstStyle/>
          <a:p>
            <a:endParaRPr lang="en-US"/>
          </a:p>
        </p:txBody>
      </p:sp>
      <p:sp>
        <p:nvSpPr>
          <p:cNvPr id="12" name="Freeform 12"/>
          <p:cNvSpPr/>
          <p:nvPr/>
        </p:nvSpPr>
        <p:spPr>
          <a:xfrm>
            <a:off x="1386066" y="2475865"/>
            <a:ext cx="2667601" cy="4001402"/>
          </a:xfrm>
          <a:custGeom>
            <a:avLst/>
            <a:gdLst/>
            <a:ahLst/>
            <a:cxnLst/>
            <a:rect l="l" t="t" r="r" b="b"/>
            <a:pathLst>
              <a:path w="2667601" h="4001402">
                <a:moveTo>
                  <a:pt x="0" y="0"/>
                </a:moveTo>
                <a:lnTo>
                  <a:pt x="2667601" y="0"/>
                </a:lnTo>
                <a:lnTo>
                  <a:pt x="2667601" y="4001402"/>
                </a:lnTo>
                <a:lnTo>
                  <a:pt x="0" y="4001402"/>
                </a:lnTo>
                <a:lnTo>
                  <a:pt x="0" y="0"/>
                </a:lnTo>
                <a:close/>
              </a:path>
            </a:pathLst>
          </a:custGeom>
          <a:blipFill>
            <a:blip r:embed="rId3"/>
            <a:stretch>
              <a:fillRect/>
            </a:stretch>
          </a:blipFill>
        </p:spPr>
        <p:txBody>
          <a:bodyPr/>
          <a:lstStyle/>
          <a:p>
            <a:endParaRPr lang="en-US"/>
          </a:p>
        </p:txBody>
      </p:sp>
      <p:sp>
        <p:nvSpPr>
          <p:cNvPr id="13" name="Freeform 13"/>
          <p:cNvSpPr/>
          <p:nvPr/>
        </p:nvSpPr>
        <p:spPr>
          <a:xfrm>
            <a:off x="13827312" y="2475865"/>
            <a:ext cx="2961329" cy="4001402"/>
          </a:xfrm>
          <a:custGeom>
            <a:avLst/>
            <a:gdLst/>
            <a:ahLst/>
            <a:cxnLst/>
            <a:rect l="l" t="t" r="r" b="b"/>
            <a:pathLst>
              <a:path w="2961329" h="4001402">
                <a:moveTo>
                  <a:pt x="0" y="0"/>
                </a:moveTo>
                <a:lnTo>
                  <a:pt x="2961329" y="0"/>
                </a:lnTo>
                <a:lnTo>
                  <a:pt x="2961329" y="4001402"/>
                </a:lnTo>
                <a:lnTo>
                  <a:pt x="0" y="4001402"/>
                </a:lnTo>
                <a:lnTo>
                  <a:pt x="0" y="0"/>
                </a:lnTo>
                <a:close/>
              </a:path>
            </a:pathLst>
          </a:custGeom>
          <a:blipFill>
            <a:blip r:embed="rId4"/>
            <a:stretch>
              <a:fillRect l="-8041"/>
            </a:stretch>
          </a:blipFill>
        </p:spPr>
        <p:txBody>
          <a:bodyPr/>
          <a:lstStyle/>
          <a:p>
            <a:endParaRPr lang="en-US"/>
          </a:p>
        </p:txBody>
      </p:sp>
      <p:grpSp>
        <p:nvGrpSpPr>
          <p:cNvPr id="14" name="Group 14"/>
          <p:cNvGrpSpPr/>
          <p:nvPr/>
        </p:nvGrpSpPr>
        <p:grpSpPr>
          <a:xfrm>
            <a:off x="13414177" y="7439385"/>
            <a:ext cx="4228861" cy="800357"/>
            <a:chOff x="0" y="0"/>
            <a:chExt cx="5638482" cy="1067143"/>
          </a:xfrm>
        </p:grpSpPr>
        <p:sp>
          <p:nvSpPr>
            <p:cNvPr id="15" name="TextBox 15"/>
            <p:cNvSpPr txBox="1"/>
            <p:nvPr/>
          </p:nvSpPr>
          <p:spPr>
            <a:xfrm>
              <a:off x="0" y="475958"/>
              <a:ext cx="5638482" cy="591186"/>
            </a:xfrm>
            <a:prstGeom prst="rect">
              <a:avLst/>
            </a:prstGeom>
          </p:spPr>
          <p:txBody>
            <a:bodyPr lIns="0" tIns="0" rIns="0" bIns="0" rtlCol="0" anchor="t">
              <a:spAutoFit/>
            </a:bodyPr>
            <a:lstStyle/>
            <a:p>
              <a:pPr marL="0" lvl="0" indent="0" algn="l">
                <a:lnSpc>
                  <a:spcPts val="3779"/>
                </a:lnSpc>
              </a:pPr>
              <a:r>
                <a:rPr lang="en-US" sz="2699">
                  <a:solidFill>
                    <a:srgbClr val="FFFFFF"/>
                  </a:solidFill>
                  <a:latin typeface="DM Sans"/>
                  <a:ea typeface="DM Sans"/>
                  <a:cs typeface="DM Sans"/>
                  <a:sym typeface="DM Sans"/>
                </a:rPr>
                <a:t>Community Engagement</a:t>
              </a:r>
            </a:p>
          </p:txBody>
        </p:sp>
        <p:sp>
          <p:nvSpPr>
            <p:cNvPr id="16" name="TextBox 16"/>
            <p:cNvSpPr txBox="1"/>
            <p:nvPr/>
          </p:nvSpPr>
          <p:spPr>
            <a:xfrm>
              <a:off x="0" y="-47625"/>
              <a:ext cx="5638482" cy="571208"/>
            </a:xfrm>
            <a:prstGeom prst="rect">
              <a:avLst/>
            </a:prstGeom>
          </p:spPr>
          <p:txBody>
            <a:bodyPr lIns="0" tIns="0" rIns="0" bIns="0" rtlCol="0" anchor="t">
              <a:spAutoFit/>
            </a:bodyPr>
            <a:lstStyle/>
            <a:p>
              <a:pPr marL="0" lvl="0" indent="0" algn="l">
                <a:lnSpc>
                  <a:spcPts val="3639"/>
                </a:lnSpc>
              </a:pPr>
              <a:r>
                <a:rPr lang="en-US" sz="2599">
                  <a:solidFill>
                    <a:srgbClr val="FFFFFF"/>
                  </a:solidFill>
                  <a:latin typeface="DM Sans"/>
                  <a:ea typeface="DM Sans"/>
                  <a:cs typeface="DM Sans"/>
                  <a:sym typeface="DM Sans"/>
                </a:rPr>
                <a:t>SAUL ARELLANO</a:t>
              </a:r>
            </a:p>
          </p:txBody>
        </p:sp>
      </p:grpSp>
      <p:grpSp>
        <p:nvGrpSpPr>
          <p:cNvPr id="17" name="Group 17"/>
          <p:cNvGrpSpPr/>
          <p:nvPr/>
        </p:nvGrpSpPr>
        <p:grpSpPr>
          <a:xfrm>
            <a:off x="1231851" y="7457791"/>
            <a:ext cx="2821816" cy="800357"/>
            <a:chOff x="0" y="0"/>
            <a:chExt cx="3762422" cy="1067143"/>
          </a:xfrm>
        </p:grpSpPr>
        <p:sp>
          <p:nvSpPr>
            <p:cNvPr id="18" name="TextBox 18"/>
            <p:cNvSpPr txBox="1"/>
            <p:nvPr/>
          </p:nvSpPr>
          <p:spPr>
            <a:xfrm>
              <a:off x="0" y="475958"/>
              <a:ext cx="3762422" cy="591186"/>
            </a:xfrm>
            <a:prstGeom prst="rect">
              <a:avLst/>
            </a:prstGeom>
          </p:spPr>
          <p:txBody>
            <a:bodyPr lIns="0" tIns="0" rIns="0" bIns="0" rtlCol="0" anchor="t">
              <a:spAutoFit/>
            </a:bodyPr>
            <a:lstStyle/>
            <a:p>
              <a:pPr marL="0" lvl="0" indent="0" algn="l">
                <a:lnSpc>
                  <a:spcPts val="3779"/>
                </a:lnSpc>
              </a:pPr>
              <a:r>
                <a:rPr lang="en-US" sz="2699">
                  <a:solidFill>
                    <a:srgbClr val="FFFFFF"/>
                  </a:solidFill>
                  <a:latin typeface="DM Sans"/>
                  <a:ea typeface="DM Sans"/>
                  <a:cs typeface="DM Sans"/>
                  <a:sym typeface="DM Sans"/>
                </a:rPr>
                <a:t>Chair</a:t>
              </a:r>
            </a:p>
          </p:txBody>
        </p:sp>
        <p:sp>
          <p:nvSpPr>
            <p:cNvPr id="19" name="TextBox 19"/>
            <p:cNvSpPr txBox="1"/>
            <p:nvPr/>
          </p:nvSpPr>
          <p:spPr>
            <a:xfrm>
              <a:off x="0" y="-47625"/>
              <a:ext cx="3762422" cy="571208"/>
            </a:xfrm>
            <a:prstGeom prst="rect">
              <a:avLst/>
            </a:prstGeom>
          </p:spPr>
          <p:txBody>
            <a:bodyPr lIns="0" tIns="0" rIns="0" bIns="0" rtlCol="0" anchor="t">
              <a:spAutoFit/>
            </a:bodyPr>
            <a:lstStyle/>
            <a:p>
              <a:pPr marL="0" lvl="0" indent="0" algn="l">
                <a:lnSpc>
                  <a:spcPts val="3639"/>
                </a:lnSpc>
              </a:pPr>
              <a:r>
                <a:rPr lang="en-US" sz="2599">
                  <a:solidFill>
                    <a:srgbClr val="FFFFFF"/>
                  </a:solidFill>
                  <a:latin typeface="DM Sans"/>
                  <a:ea typeface="DM Sans"/>
                  <a:cs typeface="DM Sans"/>
                  <a:sym typeface="DM Sans"/>
                </a:rPr>
                <a:t>JACOB ARENA</a:t>
              </a:r>
            </a:p>
          </p:txBody>
        </p:sp>
      </p:grpSp>
      <p:grpSp>
        <p:nvGrpSpPr>
          <p:cNvPr id="20" name="Group 20"/>
          <p:cNvGrpSpPr/>
          <p:nvPr/>
        </p:nvGrpSpPr>
        <p:grpSpPr>
          <a:xfrm>
            <a:off x="7352800" y="7420980"/>
            <a:ext cx="5448300" cy="800357"/>
            <a:chOff x="0" y="0"/>
            <a:chExt cx="7264400" cy="1067143"/>
          </a:xfrm>
        </p:grpSpPr>
        <p:sp>
          <p:nvSpPr>
            <p:cNvPr id="21" name="TextBox 21"/>
            <p:cNvSpPr txBox="1"/>
            <p:nvPr/>
          </p:nvSpPr>
          <p:spPr>
            <a:xfrm>
              <a:off x="0" y="475958"/>
              <a:ext cx="7264400" cy="591186"/>
            </a:xfrm>
            <a:prstGeom prst="rect">
              <a:avLst/>
            </a:prstGeom>
          </p:spPr>
          <p:txBody>
            <a:bodyPr lIns="0" tIns="0" rIns="0" bIns="0" rtlCol="0" anchor="t">
              <a:spAutoFit/>
            </a:bodyPr>
            <a:lstStyle/>
            <a:p>
              <a:pPr marL="0" lvl="0" indent="0" algn="l">
                <a:lnSpc>
                  <a:spcPts val="3779"/>
                </a:lnSpc>
              </a:pPr>
              <a:r>
                <a:rPr lang="en-US" sz="2699">
                  <a:solidFill>
                    <a:srgbClr val="FFFFFF"/>
                  </a:solidFill>
                  <a:latin typeface="DM Sans"/>
                  <a:ea typeface="DM Sans"/>
                  <a:cs typeface="DM Sans"/>
                  <a:sym typeface="DM Sans"/>
                </a:rPr>
                <a:t>Nominating Committee</a:t>
              </a:r>
            </a:p>
          </p:txBody>
        </p:sp>
        <p:sp>
          <p:nvSpPr>
            <p:cNvPr id="22" name="TextBox 22"/>
            <p:cNvSpPr txBox="1"/>
            <p:nvPr/>
          </p:nvSpPr>
          <p:spPr>
            <a:xfrm>
              <a:off x="0" y="-47625"/>
              <a:ext cx="7264400" cy="571208"/>
            </a:xfrm>
            <a:prstGeom prst="rect">
              <a:avLst/>
            </a:prstGeom>
          </p:spPr>
          <p:txBody>
            <a:bodyPr lIns="0" tIns="0" rIns="0" bIns="0" rtlCol="0" anchor="t">
              <a:spAutoFit/>
            </a:bodyPr>
            <a:lstStyle/>
            <a:p>
              <a:pPr marL="0" lvl="0" indent="0" algn="l">
                <a:lnSpc>
                  <a:spcPts val="3639"/>
                </a:lnSpc>
              </a:pPr>
              <a:r>
                <a:rPr lang="en-US" sz="2599">
                  <a:solidFill>
                    <a:srgbClr val="FFFFFF"/>
                  </a:solidFill>
                  <a:latin typeface="DM Sans"/>
                  <a:ea typeface="DM Sans"/>
                  <a:cs typeface="DM Sans"/>
                  <a:sym typeface="DM Sans"/>
                </a:rPr>
                <a:t>ANGELICA GREEN</a:t>
              </a:r>
            </a:p>
          </p:txBody>
        </p:sp>
      </p:grpSp>
      <p:sp>
        <p:nvSpPr>
          <p:cNvPr id="23" name="TextBox 23"/>
          <p:cNvSpPr txBox="1"/>
          <p:nvPr/>
        </p:nvSpPr>
        <p:spPr>
          <a:xfrm>
            <a:off x="666750" y="851535"/>
            <a:ext cx="9763125" cy="1282065"/>
          </a:xfrm>
          <a:prstGeom prst="rect">
            <a:avLst/>
          </a:prstGeom>
        </p:spPr>
        <p:txBody>
          <a:bodyPr lIns="0" tIns="0" rIns="0" bIns="0" rtlCol="0" anchor="t">
            <a:spAutoFit/>
          </a:bodyPr>
          <a:lstStyle/>
          <a:p>
            <a:pPr marL="0" lvl="0" indent="0" algn="l">
              <a:lnSpc>
                <a:spcPts val="9600"/>
              </a:lnSpc>
              <a:spcBef>
                <a:spcPct val="0"/>
              </a:spcBef>
            </a:pPr>
            <a:r>
              <a:rPr lang="en-US" sz="9600" u="none" strike="noStrike">
                <a:solidFill>
                  <a:srgbClr val="FFFFFF"/>
                </a:solidFill>
                <a:latin typeface="Georgia Pro Light"/>
                <a:ea typeface="Georgia Pro Light"/>
                <a:cs typeface="Georgia Pro Light"/>
                <a:sym typeface="Georgia Pro Light"/>
              </a:rPr>
              <a:t>Contact Us</a:t>
            </a:r>
          </a:p>
        </p:txBody>
      </p:sp>
      <p:sp>
        <p:nvSpPr>
          <p:cNvPr id="24" name="TextBox 24"/>
          <p:cNvSpPr txBox="1"/>
          <p:nvPr/>
        </p:nvSpPr>
        <p:spPr>
          <a:xfrm>
            <a:off x="7219450" y="8183237"/>
            <a:ext cx="5448300" cy="438098"/>
          </a:xfrm>
          <a:prstGeom prst="rect">
            <a:avLst/>
          </a:prstGeom>
        </p:spPr>
        <p:txBody>
          <a:bodyPr lIns="0" tIns="0" rIns="0" bIns="0" rtlCol="0" anchor="t">
            <a:spAutoFit/>
          </a:bodyPr>
          <a:lstStyle/>
          <a:p>
            <a:pPr algn="ctr">
              <a:lnSpc>
                <a:spcPts val="3677"/>
              </a:lnSpc>
              <a:spcBef>
                <a:spcPct val="0"/>
              </a:spcBef>
            </a:pPr>
            <a:r>
              <a:rPr lang="en-US" sz="2627">
                <a:solidFill>
                  <a:srgbClr val="FFFFFF"/>
                </a:solidFill>
                <a:latin typeface="DM Sans"/>
                <a:ea typeface="DM Sans"/>
                <a:cs typeface="DM Sans"/>
                <a:sym typeface="DM Sans"/>
              </a:rPr>
              <a:t>Angelic.Green@cityofchicago.org</a:t>
            </a:r>
          </a:p>
        </p:txBody>
      </p:sp>
      <p:sp>
        <p:nvSpPr>
          <p:cNvPr id="25" name="TextBox 25"/>
          <p:cNvSpPr txBox="1"/>
          <p:nvPr/>
        </p:nvSpPr>
        <p:spPr>
          <a:xfrm>
            <a:off x="1028700" y="8155306"/>
            <a:ext cx="5260694" cy="438785"/>
          </a:xfrm>
          <a:prstGeom prst="rect">
            <a:avLst/>
          </a:prstGeom>
        </p:spPr>
        <p:txBody>
          <a:bodyPr lIns="0" tIns="0" rIns="0" bIns="0" rtlCol="0" anchor="t">
            <a:spAutoFit/>
          </a:bodyPr>
          <a:lstStyle/>
          <a:p>
            <a:pPr algn="ctr">
              <a:lnSpc>
                <a:spcPts val="3639"/>
              </a:lnSpc>
              <a:spcBef>
                <a:spcPct val="0"/>
              </a:spcBef>
            </a:pPr>
            <a:r>
              <a:rPr lang="en-US" sz="2599">
                <a:solidFill>
                  <a:srgbClr val="FFFFFF"/>
                </a:solidFill>
                <a:latin typeface="DM Sans"/>
                <a:ea typeface="DM Sans"/>
                <a:cs typeface="DM Sans"/>
                <a:sym typeface="DM Sans"/>
              </a:rPr>
              <a:t>Jacob.Arena@cityofchicago.org</a:t>
            </a:r>
          </a:p>
        </p:txBody>
      </p:sp>
      <p:sp>
        <p:nvSpPr>
          <p:cNvPr id="26" name="TextBox 26"/>
          <p:cNvSpPr txBox="1"/>
          <p:nvPr/>
        </p:nvSpPr>
        <p:spPr>
          <a:xfrm>
            <a:off x="13414177" y="8182550"/>
            <a:ext cx="4873823" cy="438785"/>
          </a:xfrm>
          <a:prstGeom prst="rect">
            <a:avLst/>
          </a:prstGeom>
        </p:spPr>
        <p:txBody>
          <a:bodyPr lIns="0" tIns="0" rIns="0" bIns="0" rtlCol="0" anchor="t">
            <a:spAutoFit/>
          </a:bodyPr>
          <a:lstStyle/>
          <a:p>
            <a:pPr algn="ctr">
              <a:lnSpc>
                <a:spcPts val="3639"/>
              </a:lnSpc>
              <a:spcBef>
                <a:spcPct val="0"/>
              </a:spcBef>
            </a:pPr>
            <a:r>
              <a:rPr lang="en-US" sz="2599">
                <a:solidFill>
                  <a:srgbClr val="FFFFFF"/>
                </a:solidFill>
                <a:latin typeface="DM Sans"/>
                <a:ea typeface="DM Sans"/>
                <a:cs typeface="DM Sans"/>
                <a:sym typeface="DM Sans"/>
              </a:rPr>
              <a:t>Saul.Arellano@cityofchicago.org</a:t>
            </a:r>
          </a:p>
        </p:txBody>
      </p:sp>
      <p:pic>
        <p:nvPicPr>
          <p:cNvPr id="27" name="Graphic 26">
            <a:extLst>
              <a:ext uri="{FF2B5EF4-FFF2-40B4-BE49-F238E27FC236}">
                <a16:creationId xmlns:a16="http://schemas.microsoft.com/office/drawing/2014/main" id="{D87697F5-986C-249A-A13B-8E861D0F06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43600" y="9119392"/>
            <a:ext cx="4950512" cy="77998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6750" y="666750"/>
            <a:ext cx="16392501" cy="7759534"/>
            <a:chOff x="0" y="0"/>
            <a:chExt cx="21856668" cy="10346045"/>
          </a:xfrm>
        </p:grpSpPr>
        <p:sp>
          <p:nvSpPr>
            <p:cNvPr id="3" name="TextBox 3"/>
            <p:cNvSpPr txBox="1"/>
            <p:nvPr/>
          </p:nvSpPr>
          <p:spPr>
            <a:xfrm>
              <a:off x="22395" y="7384391"/>
              <a:ext cx="21834273" cy="2961654"/>
            </a:xfrm>
            <a:prstGeom prst="rect">
              <a:avLst/>
            </a:prstGeom>
          </p:spPr>
          <p:txBody>
            <a:bodyPr lIns="0" tIns="0" rIns="0" bIns="0" rtlCol="0" anchor="t">
              <a:spAutoFit/>
            </a:bodyPr>
            <a:lstStyle/>
            <a:p>
              <a:pPr marL="0" lvl="0" indent="0" algn="l">
                <a:lnSpc>
                  <a:spcPts val="6100"/>
                </a:lnSpc>
              </a:pPr>
              <a:r>
                <a:rPr lang="en-US" sz="4357">
                  <a:solidFill>
                    <a:srgbClr val="004C97"/>
                  </a:solidFill>
                  <a:latin typeface="DM Sans"/>
                  <a:ea typeface="DM Sans"/>
                  <a:cs typeface="DM Sans"/>
                  <a:sym typeface="DM Sans"/>
                </a:rPr>
                <a:t>At District 25, we are dedicated to enhancing our community through </a:t>
              </a:r>
              <a:r>
                <a:rPr lang="en-US" sz="4357" b="1">
                  <a:solidFill>
                    <a:srgbClr val="004C97"/>
                  </a:solidFill>
                  <a:latin typeface="DM Sans Bold"/>
                  <a:ea typeface="DM Sans Bold"/>
                  <a:cs typeface="DM Sans Bold"/>
                  <a:sym typeface="DM Sans Bold"/>
                </a:rPr>
                <a:t>collaboration and engagement</a:t>
              </a:r>
              <a:r>
                <a:rPr lang="en-US" sz="4357">
                  <a:solidFill>
                    <a:srgbClr val="004C97"/>
                  </a:solidFill>
                  <a:latin typeface="DM Sans"/>
                  <a:ea typeface="DM Sans"/>
                  <a:cs typeface="DM Sans"/>
                  <a:sym typeface="DM Sans"/>
                </a:rPr>
                <a:t>, ensuring that every voice is heard and every need is addressed effectively.</a:t>
              </a:r>
            </a:p>
          </p:txBody>
        </p:sp>
        <p:sp>
          <p:nvSpPr>
            <p:cNvPr id="4" name="TextBox 4"/>
            <p:cNvSpPr txBox="1"/>
            <p:nvPr/>
          </p:nvSpPr>
          <p:spPr>
            <a:xfrm>
              <a:off x="0" y="66675"/>
              <a:ext cx="13423900" cy="4526496"/>
            </a:xfrm>
            <a:prstGeom prst="rect">
              <a:avLst/>
            </a:prstGeom>
          </p:spPr>
          <p:txBody>
            <a:bodyPr lIns="0" tIns="0" rIns="0" bIns="0" rtlCol="0" anchor="t">
              <a:spAutoFit/>
            </a:bodyPr>
            <a:lstStyle/>
            <a:p>
              <a:pPr marL="0" lvl="0" indent="0" algn="l">
                <a:lnSpc>
                  <a:spcPts val="8800"/>
                </a:lnSpc>
                <a:spcBef>
                  <a:spcPct val="0"/>
                </a:spcBef>
              </a:pPr>
              <a:r>
                <a:rPr lang="en-US" sz="8000">
                  <a:solidFill>
                    <a:srgbClr val="004C97"/>
                  </a:solidFill>
                  <a:latin typeface="Georgia Pro Light"/>
                  <a:ea typeface="Georgia Pro Light"/>
                  <a:cs typeface="Georgia Pro Light"/>
                  <a:sym typeface="Georgia Pro Light"/>
                </a:rPr>
                <a:t>Welcome to District 025: Together We Thrive</a:t>
              </a:r>
            </a:p>
          </p:txBody>
        </p:sp>
        <p:sp>
          <p:nvSpPr>
            <p:cNvPr id="5" name="TextBox 5"/>
            <p:cNvSpPr txBox="1"/>
            <p:nvPr/>
          </p:nvSpPr>
          <p:spPr>
            <a:xfrm>
              <a:off x="22395" y="5019675"/>
              <a:ext cx="13401505" cy="569172"/>
            </a:xfrm>
            <a:prstGeom prst="rect">
              <a:avLst/>
            </a:prstGeom>
          </p:spPr>
          <p:txBody>
            <a:bodyPr lIns="0" tIns="0" rIns="0" bIns="0" rtlCol="0" anchor="t">
              <a:spAutoFit/>
            </a:bodyPr>
            <a:lstStyle/>
            <a:p>
              <a:pPr marL="0" lvl="0" indent="0" algn="l">
                <a:lnSpc>
                  <a:spcPts val="3640"/>
                </a:lnSpc>
              </a:pPr>
              <a:r>
                <a:rPr lang="en-US" sz="2600">
                  <a:solidFill>
                    <a:srgbClr val="004C97"/>
                  </a:solidFill>
                  <a:latin typeface="DM Sans"/>
                  <a:ea typeface="DM Sans"/>
                  <a:cs typeface="DM Sans"/>
                  <a:sym typeface="DM Sans"/>
                </a:rPr>
                <a:t>STRENGTHENING CONNECTIONS FOR A BRIGHTER FUTURE</a:t>
              </a:r>
            </a:p>
          </p:txBody>
        </p:sp>
      </p:grpSp>
      <p:grpSp>
        <p:nvGrpSpPr>
          <p:cNvPr id="6" name="Group 6"/>
          <p:cNvGrpSpPr/>
          <p:nvPr/>
        </p:nvGrpSpPr>
        <p:grpSpPr>
          <a:xfrm>
            <a:off x="16824544" y="8838298"/>
            <a:ext cx="796706" cy="781952"/>
            <a:chOff x="0" y="0"/>
            <a:chExt cx="685800" cy="673100"/>
          </a:xfrm>
        </p:grpSpPr>
        <p:sp>
          <p:nvSpPr>
            <p:cNvPr id="7" name="Freeform 7"/>
            <p:cNvSpPr/>
            <p:nvPr/>
          </p:nvSpPr>
          <p:spPr>
            <a:xfrm>
              <a:off x="0" y="0"/>
              <a:ext cx="685800" cy="668020"/>
            </a:xfrm>
            <a:custGeom>
              <a:avLst/>
              <a:gdLst/>
              <a:ahLst/>
              <a:cxnLst/>
              <a:rect l="l" t="t" r="r" b="b"/>
              <a:pathLst>
                <a:path w="685800" h="668020">
                  <a:moveTo>
                    <a:pt x="342900" y="0"/>
                  </a:moveTo>
                  <a:lnTo>
                    <a:pt x="434340" y="162560"/>
                  </a:lnTo>
                  <a:lnTo>
                    <a:pt x="618490" y="132080"/>
                  </a:lnTo>
                  <a:lnTo>
                    <a:pt x="547370" y="304800"/>
                  </a:lnTo>
                  <a:lnTo>
                    <a:pt x="685800" y="430530"/>
                  </a:lnTo>
                  <a:lnTo>
                    <a:pt x="506730" y="482600"/>
                  </a:lnTo>
                  <a:lnTo>
                    <a:pt x="495300" y="668020"/>
                  </a:lnTo>
                  <a:lnTo>
                    <a:pt x="342900" y="561340"/>
                  </a:lnTo>
                  <a:lnTo>
                    <a:pt x="190500" y="668020"/>
                  </a:lnTo>
                  <a:lnTo>
                    <a:pt x="179070" y="482600"/>
                  </a:lnTo>
                  <a:lnTo>
                    <a:pt x="0" y="430530"/>
                  </a:lnTo>
                  <a:lnTo>
                    <a:pt x="138430" y="304800"/>
                  </a:lnTo>
                  <a:lnTo>
                    <a:pt x="67310" y="132080"/>
                  </a:lnTo>
                  <a:lnTo>
                    <a:pt x="251460" y="162560"/>
                  </a:lnTo>
                  <a:close/>
                </a:path>
              </a:pathLst>
            </a:custGeom>
            <a:solidFill>
              <a:srgbClr val="004C97"/>
            </a:solidFill>
          </p:spPr>
          <p:txBody>
            <a:bodyPr/>
            <a:lstStyle/>
            <a:p>
              <a:endParaRPr lang="en-US"/>
            </a:p>
          </p:txBody>
        </p:sp>
        <p:sp>
          <p:nvSpPr>
            <p:cNvPr id="8" name="TextBox 8"/>
            <p:cNvSpPr txBox="1"/>
            <p:nvPr/>
          </p:nvSpPr>
          <p:spPr>
            <a:xfrm>
              <a:off x="139700" y="117475"/>
              <a:ext cx="406400" cy="441325"/>
            </a:xfrm>
            <a:prstGeom prst="rect">
              <a:avLst/>
            </a:prstGeom>
          </p:spPr>
          <p:txBody>
            <a:bodyPr lIns="50800" tIns="50800" rIns="50800" bIns="50800" rtlCol="0" anchor="ctr"/>
            <a:lstStyle/>
            <a:p>
              <a:pPr algn="ctr">
                <a:lnSpc>
                  <a:spcPts val="2940"/>
                </a:lnSpc>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C97"/>
        </a:solidFill>
        <a:effectLst/>
      </p:bgPr>
    </p:bg>
    <p:spTree>
      <p:nvGrpSpPr>
        <p:cNvPr id="1" name=""/>
        <p:cNvGrpSpPr/>
        <p:nvPr/>
      </p:nvGrpSpPr>
      <p:grpSpPr>
        <a:xfrm>
          <a:off x="0" y="0"/>
          <a:ext cx="0" cy="0"/>
          <a:chOff x="0" y="0"/>
          <a:chExt cx="0" cy="0"/>
        </a:xfrm>
      </p:grpSpPr>
      <p:grpSp>
        <p:nvGrpSpPr>
          <p:cNvPr id="2" name="Group 2"/>
          <p:cNvGrpSpPr/>
          <p:nvPr/>
        </p:nvGrpSpPr>
        <p:grpSpPr>
          <a:xfrm>
            <a:off x="13494554" y="3588591"/>
            <a:ext cx="4793446" cy="3034971"/>
            <a:chOff x="0" y="0"/>
            <a:chExt cx="1053396" cy="666958"/>
          </a:xfrm>
        </p:grpSpPr>
        <p:sp>
          <p:nvSpPr>
            <p:cNvPr id="3" name="Freeform 3"/>
            <p:cNvSpPr/>
            <p:nvPr/>
          </p:nvSpPr>
          <p:spPr>
            <a:xfrm>
              <a:off x="0" y="0"/>
              <a:ext cx="1053396" cy="666958"/>
            </a:xfrm>
            <a:custGeom>
              <a:avLst/>
              <a:gdLst/>
              <a:ahLst/>
              <a:cxnLst/>
              <a:rect l="l" t="t" r="r" b="b"/>
              <a:pathLst>
                <a:path w="1053396" h="666958">
                  <a:moveTo>
                    <a:pt x="0" y="0"/>
                  </a:moveTo>
                  <a:lnTo>
                    <a:pt x="1053396" y="0"/>
                  </a:lnTo>
                  <a:lnTo>
                    <a:pt x="1053396" y="666958"/>
                  </a:lnTo>
                  <a:lnTo>
                    <a:pt x="0" y="666958"/>
                  </a:lnTo>
                  <a:close/>
                </a:path>
              </a:pathLst>
            </a:custGeom>
            <a:blipFill>
              <a:blip r:embed="rId2"/>
              <a:stretch>
                <a:fillRect t="-55293" b="-55293"/>
              </a:stretch>
            </a:blipFill>
          </p:spPr>
          <p:txBody>
            <a:bodyPr/>
            <a:lstStyle/>
            <a:p>
              <a:endParaRPr lang="en-US"/>
            </a:p>
          </p:txBody>
        </p:sp>
      </p:grpSp>
      <p:sp>
        <p:nvSpPr>
          <p:cNvPr id="4" name="Freeform 4"/>
          <p:cNvSpPr/>
          <p:nvPr/>
        </p:nvSpPr>
        <p:spPr>
          <a:xfrm>
            <a:off x="13494554" y="0"/>
            <a:ext cx="4793446" cy="3539658"/>
          </a:xfrm>
          <a:custGeom>
            <a:avLst/>
            <a:gdLst/>
            <a:ahLst/>
            <a:cxnLst/>
            <a:rect l="l" t="t" r="r" b="b"/>
            <a:pathLst>
              <a:path w="4793446" h="3539658">
                <a:moveTo>
                  <a:pt x="0" y="0"/>
                </a:moveTo>
                <a:lnTo>
                  <a:pt x="4793446" y="0"/>
                </a:lnTo>
                <a:lnTo>
                  <a:pt x="4793446" y="3539658"/>
                </a:lnTo>
                <a:lnTo>
                  <a:pt x="0" y="3539658"/>
                </a:lnTo>
                <a:lnTo>
                  <a:pt x="0" y="0"/>
                </a:lnTo>
                <a:close/>
              </a:path>
            </a:pathLst>
          </a:custGeom>
          <a:blipFill>
            <a:blip r:embed="rId3"/>
            <a:stretch>
              <a:fillRect l="-11089" t="-11971" b="-88612"/>
            </a:stretch>
          </a:blipFill>
        </p:spPr>
        <p:txBody>
          <a:bodyPr/>
          <a:lstStyle/>
          <a:p>
            <a:endParaRPr lang="en-US"/>
          </a:p>
        </p:txBody>
      </p:sp>
      <p:sp>
        <p:nvSpPr>
          <p:cNvPr id="5" name="Freeform 5"/>
          <p:cNvSpPr/>
          <p:nvPr/>
        </p:nvSpPr>
        <p:spPr>
          <a:xfrm>
            <a:off x="10009618" y="0"/>
            <a:ext cx="3484937" cy="4925606"/>
          </a:xfrm>
          <a:custGeom>
            <a:avLst/>
            <a:gdLst/>
            <a:ahLst/>
            <a:cxnLst/>
            <a:rect l="l" t="t" r="r" b="b"/>
            <a:pathLst>
              <a:path w="3484937" h="4925606">
                <a:moveTo>
                  <a:pt x="0" y="0"/>
                </a:moveTo>
                <a:lnTo>
                  <a:pt x="3484936" y="0"/>
                </a:lnTo>
                <a:lnTo>
                  <a:pt x="3484936" y="4925606"/>
                </a:lnTo>
                <a:lnTo>
                  <a:pt x="0" y="4925606"/>
                </a:lnTo>
                <a:lnTo>
                  <a:pt x="0" y="0"/>
                </a:lnTo>
                <a:close/>
              </a:path>
            </a:pathLst>
          </a:custGeom>
          <a:blipFill>
            <a:blip r:embed="rId4"/>
            <a:stretch>
              <a:fillRect l="-5285" r="-3766" b="-2874"/>
            </a:stretch>
          </a:blipFill>
        </p:spPr>
        <p:txBody>
          <a:bodyPr/>
          <a:lstStyle/>
          <a:p>
            <a:endParaRPr lang="en-US"/>
          </a:p>
        </p:txBody>
      </p:sp>
      <p:sp>
        <p:nvSpPr>
          <p:cNvPr id="6" name="Freeform 6"/>
          <p:cNvSpPr/>
          <p:nvPr/>
        </p:nvSpPr>
        <p:spPr>
          <a:xfrm>
            <a:off x="12012059" y="6623562"/>
            <a:ext cx="6275941" cy="3518784"/>
          </a:xfrm>
          <a:custGeom>
            <a:avLst/>
            <a:gdLst/>
            <a:ahLst/>
            <a:cxnLst/>
            <a:rect l="l" t="t" r="r" b="b"/>
            <a:pathLst>
              <a:path w="6275941" h="3518784">
                <a:moveTo>
                  <a:pt x="0" y="0"/>
                </a:moveTo>
                <a:lnTo>
                  <a:pt x="6275941" y="0"/>
                </a:lnTo>
                <a:lnTo>
                  <a:pt x="6275941" y="3518785"/>
                </a:lnTo>
                <a:lnTo>
                  <a:pt x="0" y="3518785"/>
                </a:lnTo>
                <a:lnTo>
                  <a:pt x="0" y="0"/>
                </a:lnTo>
                <a:close/>
              </a:path>
            </a:pathLst>
          </a:custGeom>
          <a:blipFill>
            <a:blip r:embed="rId5"/>
            <a:stretch>
              <a:fillRect t="-45096" r="-8967" b="-666"/>
            </a:stretch>
          </a:blipFill>
        </p:spPr>
        <p:txBody>
          <a:bodyPr/>
          <a:lstStyle/>
          <a:p>
            <a:endParaRPr lang="en-US"/>
          </a:p>
        </p:txBody>
      </p:sp>
      <p:grpSp>
        <p:nvGrpSpPr>
          <p:cNvPr id="7" name="Group 7"/>
          <p:cNvGrpSpPr/>
          <p:nvPr/>
        </p:nvGrpSpPr>
        <p:grpSpPr>
          <a:xfrm>
            <a:off x="666750" y="666750"/>
            <a:ext cx="9213147" cy="9750840"/>
            <a:chOff x="0" y="0"/>
            <a:chExt cx="12284196" cy="13001120"/>
          </a:xfrm>
        </p:grpSpPr>
        <p:sp>
          <p:nvSpPr>
            <p:cNvPr id="8" name="TextBox 8"/>
            <p:cNvSpPr txBox="1"/>
            <p:nvPr/>
          </p:nvSpPr>
          <p:spPr>
            <a:xfrm>
              <a:off x="0" y="57150"/>
              <a:ext cx="12284196" cy="1300910"/>
            </a:xfrm>
            <a:prstGeom prst="rect">
              <a:avLst/>
            </a:prstGeom>
          </p:spPr>
          <p:txBody>
            <a:bodyPr lIns="0" tIns="0" rIns="0" bIns="0" rtlCol="0" anchor="t">
              <a:spAutoFit/>
            </a:bodyPr>
            <a:lstStyle/>
            <a:p>
              <a:pPr marL="0" lvl="0" indent="0" algn="l">
                <a:lnSpc>
                  <a:spcPts val="7370"/>
                </a:lnSpc>
              </a:pPr>
              <a:r>
                <a:rPr lang="en-US" sz="6700">
                  <a:solidFill>
                    <a:srgbClr val="FFFFFF"/>
                  </a:solidFill>
                  <a:latin typeface="Georgia Pro Light"/>
                  <a:ea typeface="Georgia Pro Light"/>
                  <a:cs typeface="Georgia Pro Light"/>
                  <a:sym typeface="Georgia Pro Light"/>
                </a:rPr>
                <a:t>Reviewing 2023-Present</a:t>
              </a:r>
            </a:p>
          </p:txBody>
        </p:sp>
        <p:sp>
          <p:nvSpPr>
            <p:cNvPr id="9" name="TextBox 9"/>
            <p:cNvSpPr txBox="1"/>
            <p:nvPr/>
          </p:nvSpPr>
          <p:spPr>
            <a:xfrm>
              <a:off x="0" y="2130977"/>
              <a:ext cx="12284196" cy="10870142"/>
            </a:xfrm>
            <a:prstGeom prst="rect">
              <a:avLst/>
            </a:prstGeom>
          </p:spPr>
          <p:txBody>
            <a:bodyPr lIns="0" tIns="0" rIns="0" bIns="0" rtlCol="0" anchor="t">
              <a:spAutoFit/>
            </a:bodyPr>
            <a:lstStyle/>
            <a:p>
              <a:pPr marL="734053" lvl="1" indent="-367026" algn="l">
                <a:lnSpc>
                  <a:spcPts val="4759"/>
                </a:lnSpc>
                <a:buFont typeface="Arial"/>
                <a:buChar char="•"/>
              </a:pPr>
              <a:r>
                <a:rPr lang="en-US" sz="3399">
                  <a:solidFill>
                    <a:srgbClr val="FFFFFF"/>
                  </a:solidFill>
                  <a:latin typeface="DM Sans"/>
                  <a:ea typeface="DM Sans"/>
                  <a:cs typeface="DM Sans"/>
                  <a:sym typeface="DM Sans"/>
                </a:rPr>
                <a:t>30 Public Meetings Hosted: Providing a consistent monthly forum for community voices.</a:t>
              </a:r>
            </a:p>
            <a:p>
              <a:pPr marL="734053" lvl="1" indent="-367026" algn="l">
                <a:lnSpc>
                  <a:spcPts val="4759"/>
                </a:lnSpc>
                <a:buFont typeface="Arial"/>
                <a:buChar char="•"/>
              </a:pPr>
              <a:r>
                <a:rPr lang="en-US" sz="3399">
                  <a:solidFill>
                    <a:srgbClr val="FFFFFF"/>
                  </a:solidFill>
                  <a:latin typeface="DM Sans"/>
                  <a:ea typeface="DM Sans"/>
                  <a:cs typeface="DM Sans"/>
                  <a:sym typeface="DM Sans"/>
                </a:rPr>
                <a:t>Over 100 Residents: Gathered for our recent ( November) Black and Brown Unity resource fair.</a:t>
              </a:r>
            </a:p>
            <a:p>
              <a:pPr marL="734053" lvl="1" indent="-367026" algn="l">
                <a:lnSpc>
                  <a:spcPts val="4759"/>
                </a:lnSpc>
                <a:buFont typeface="Arial"/>
                <a:buChar char="•"/>
              </a:pPr>
              <a:r>
                <a:rPr lang="en-US" sz="3399">
                  <a:solidFill>
                    <a:srgbClr val="FFFFFF"/>
                  </a:solidFill>
                  <a:latin typeface="DM Sans"/>
                  <a:ea typeface="DM Sans"/>
                  <a:cs typeface="DM Sans"/>
                  <a:sym typeface="DM Sans"/>
                </a:rPr>
                <a:t>25 Residents: Newly certified in CPR, ready to save lives in our neighborhood.</a:t>
              </a:r>
            </a:p>
            <a:p>
              <a:pPr marL="734053" lvl="1" indent="-367026" algn="l">
                <a:lnSpc>
                  <a:spcPts val="4759"/>
                </a:lnSpc>
                <a:buFont typeface="Arial"/>
                <a:buChar char="•"/>
              </a:pPr>
              <a:r>
                <a:rPr lang="en-US" sz="3399">
                  <a:solidFill>
                    <a:srgbClr val="FFFFFF"/>
                  </a:solidFill>
                  <a:latin typeface="DM Sans"/>
                  <a:ea typeface="DM Sans"/>
                  <a:cs typeface="DM Sans"/>
                  <a:sym typeface="DM Sans"/>
                </a:rPr>
                <a:t>3 Connecting Neighborhoods Bike Rides: Bringing joy and health to our streets.</a:t>
              </a:r>
            </a:p>
            <a:p>
              <a:pPr marL="734053" lvl="1" indent="-367026" algn="l">
                <a:lnSpc>
                  <a:spcPts val="4759"/>
                </a:lnSpc>
                <a:buFont typeface="Arial"/>
                <a:buChar char="•"/>
              </a:pPr>
              <a:r>
                <a:rPr lang="en-US" sz="3399">
                  <a:solidFill>
                    <a:srgbClr val="FFFFFF"/>
                  </a:solidFill>
                  <a:latin typeface="DM Sans"/>
                  <a:ea typeface="DM Sans"/>
                  <a:cs typeface="DM Sans"/>
                  <a:sym typeface="DM Sans"/>
                </a:rPr>
                <a:t>350+ Engaged Residents: A growing digital network receiving regular updates and resources via our email list.</a:t>
              </a:r>
            </a:p>
            <a:p>
              <a:pPr marL="0" lvl="0" indent="0" algn="l">
                <a:lnSpc>
                  <a:spcPts val="2940"/>
                </a:lnSpc>
              </a:pPr>
              <a:endParaRPr lang="en-US" sz="3399">
                <a:solidFill>
                  <a:srgbClr val="FFFFFF"/>
                </a:solidFill>
                <a:latin typeface="DM Sans"/>
                <a:ea typeface="DM Sans"/>
                <a:cs typeface="DM Sans"/>
                <a:sym typeface="DM Sans"/>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34675" y="0"/>
            <a:ext cx="7553325" cy="5912363"/>
            <a:chOff x="0" y="0"/>
            <a:chExt cx="1170208" cy="915980"/>
          </a:xfrm>
        </p:grpSpPr>
        <p:sp>
          <p:nvSpPr>
            <p:cNvPr id="3" name="Freeform 3"/>
            <p:cNvSpPr/>
            <p:nvPr/>
          </p:nvSpPr>
          <p:spPr>
            <a:xfrm>
              <a:off x="0" y="0"/>
              <a:ext cx="1170208" cy="915980"/>
            </a:xfrm>
            <a:custGeom>
              <a:avLst/>
              <a:gdLst/>
              <a:ahLst/>
              <a:cxnLst/>
              <a:rect l="l" t="t" r="r" b="b"/>
              <a:pathLst>
                <a:path w="1170208" h="915980">
                  <a:moveTo>
                    <a:pt x="0" y="0"/>
                  </a:moveTo>
                  <a:lnTo>
                    <a:pt x="1170208" y="0"/>
                  </a:lnTo>
                  <a:lnTo>
                    <a:pt x="1170208" y="915980"/>
                  </a:lnTo>
                  <a:lnTo>
                    <a:pt x="0" y="915980"/>
                  </a:lnTo>
                  <a:close/>
                </a:path>
              </a:pathLst>
            </a:custGeom>
            <a:blipFill>
              <a:blip r:embed="rId2"/>
              <a:stretch>
                <a:fillRect l="-2183" r="-2183"/>
              </a:stretch>
            </a:blipFill>
          </p:spPr>
          <p:txBody>
            <a:bodyPr/>
            <a:lstStyle/>
            <a:p>
              <a:endParaRPr lang="en-US"/>
            </a:p>
          </p:txBody>
        </p:sp>
      </p:grpSp>
      <p:sp>
        <p:nvSpPr>
          <p:cNvPr id="4" name="Freeform 4"/>
          <p:cNvSpPr/>
          <p:nvPr/>
        </p:nvSpPr>
        <p:spPr>
          <a:xfrm>
            <a:off x="10734675" y="5912363"/>
            <a:ext cx="7553325" cy="4374637"/>
          </a:xfrm>
          <a:custGeom>
            <a:avLst/>
            <a:gdLst/>
            <a:ahLst/>
            <a:cxnLst/>
            <a:rect l="l" t="t" r="r" b="b"/>
            <a:pathLst>
              <a:path w="7553325" h="4374637">
                <a:moveTo>
                  <a:pt x="0" y="0"/>
                </a:moveTo>
                <a:lnTo>
                  <a:pt x="7553325" y="0"/>
                </a:lnTo>
                <a:lnTo>
                  <a:pt x="7553325" y="4374637"/>
                </a:lnTo>
                <a:lnTo>
                  <a:pt x="0" y="4374637"/>
                </a:lnTo>
                <a:lnTo>
                  <a:pt x="0" y="0"/>
                </a:lnTo>
                <a:close/>
              </a:path>
            </a:pathLst>
          </a:custGeom>
          <a:blipFill>
            <a:blip r:embed="rId3"/>
            <a:stretch>
              <a:fillRect t="-28228" b="-1268"/>
            </a:stretch>
          </a:blipFill>
        </p:spPr>
        <p:txBody>
          <a:bodyPr/>
          <a:lstStyle/>
          <a:p>
            <a:endParaRPr lang="en-US"/>
          </a:p>
        </p:txBody>
      </p:sp>
      <p:sp>
        <p:nvSpPr>
          <p:cNvPr id="5" name="TextBox 5"/>
          <p:cNvSpPr txBox="1"/>
          <p:nvPr/>
        </p:nvSpPr>
        <p:spPr>
          <a:xfrm>
            <a:off x="514350" y="66675"/>
            <a:ext cx="8629650" cy="1149350"/>
          </a:xfrm>
          <a:prstGeom prst="rect">
            <a:avLst/>
          </a:prstGeom>
        </p:spPr>
        <p:txBody>
          <a:bodyPr lIns="0" tIns="0" rIns="0" bIns="0" rtlCol="0" anchor="t">
            <a:spAutoFit/>
          </a:bodyPr>
          <a:lstStyle/>
          <a:p>
            <a:pPr marL="0" lvl="0" indent="0" algn="l">
              <a:lnSpc>
                <a:spcPts val="8800"/>
              </a:lnSpc>
              <a:spcBef>
                <a:spcPct val="0"/>
              </a:spcBef>
            </a:pPr>
            <a:r>
              <a:rPr lang="en-US" sz="8000">
                <a:solidFill>
                  <a:srgbClr val="004C97"/>
                </a:solidFill>
                <a:latin typeface="Georgia Pro Light"/>
                <a:ea typeface="Georgia Pro Light"/>
                <a:cs typeface="Georgia Pro Light"/>
                <a:sym typeface="Georgia Pro Light"/>
              </a:rPr>
              <a:t>Hands on Training</a:t>
            </a:r>
          </a:p>
        </p:txBody>
      </p:sp>
      <p:sp>
        <p:nvSpPr>
          <p:cNvPr id="6" name="TextBox 6"/>
          <p:cNvSpPr txBox="1"/>
          <p:nvPr/>
        </p:nvSpPr>
        <p:spPr>
          <a:xfrm>
            <a:off x="514350" y="1556620"/>
            <a:ext cx="8629650" cy="8353425"/>
          </a:xfrm>
          <a:prstGeom prst="rect">
            <a:avLst/>
          </a:prstGeom>
        </p:spPr>
        <p:txBody>
          <a:bodyPr lIns="0" tIns="0" rIns="0" bIns="0" rtlCol="0" anchor="t">
            <a:spAutoFit/>
          </a:bodyPr>
          <a:lstStyle/>
          <a:p>
            <a:pPr marL="690877" lvl="1" indent="-345439" algn="l">
              <a:lnSpc>
                <a:spcPts val="4479"/>
              </a:lnSpc>
              <a:buFont typeface="Arial"/>
              <a:buChar char="•"/>
            </a:pPr>
            <a:r>
              <a:rPr lang="en-US" sz="3199">
                <a:solidFill>
                  <a:srgbClr val="004C97"/>
                </a:solidFill>
                <a:latin typeface="DM Sans"/>
                <a:ea typeface="DM Sans"/>
                <a:cs typeface="DM Sans"/>
                <a:sym typeface="DM Sans"/>
              </a:rPr>
              <a:t>Mass Community CPR: Over 150 residents participated across 4 sessions.</a:t>
            </a:r>
          </a:p>
          <a:p>
            <a:pPr marL="690877" lvl="1" indent="-345439" algn="l">
              <a:lnSpc>
                <a:spcPts val="4479"/>
              </a:lnSpc>
              <a:buFont typeface="Arial"/>
              <a:buChar char="•"/>
            </a:pPr>
            <a:r>
              <a:rPr lang="en-US" sz="3199">
                <a:solidFill>
                  <a:srgbClr val="004C97"/>
                </a:solidFill>
                <a:latin typeface="DM Sans"/>
                <a:ea typeface="DM Sans"/>
                <a:cs typeface="DM Sans"/>
                <a:sym typeface="DM Sans"/>
              </a:rPr>
              <a:t>Professional Certification: Successfully certified 25 residents in life-saving techniques.</a:t>
            </a:r>
          </a:p>
          <a:p>
            <a:pPr algn="l">
              <a:lnSpc>
                <a:spcPts val="4479"/>
              </a:lnSpc>
            </a:pPr>
            <a:r>
              <a:rPr lang="en-US" sz="3199">
                <a:solidFill>
                  <a:srgbClr val="004C97"/>
                </a:solidFill>
                <a:latin typeface="DM Sans"/>
                <a:ea typeface="DM Sans"/>
                <a:cs typeface="DM Sans"/>
                <a:sym typeface="DM Sans"/>
              </a:rPr>
              <a:t>Trauma &amp; Prevention:</a:t>
            </a:r>
          </a:p>
          <a:p>
            <a:pPr marL="690877" lvl="1" indent="-345439" algn="l">
              <a:lnSpc>
                <a:spcPts val="4479"/>
              </a:lnSpc>
              <a:buFont typeface="Arial"/>
              <a:buChar char="•"/>
            </a:pPr>
            <a:r>
              <a:rPr lang="en-US" sz="3199">
                <a:solidFill>
                  <a:srgbClr val="004C97"/>
                </a:solidFill>
                <a:latin typeface="DM Sans"/>
                <a:ea typeface="DM Sans"/>
                <a:cs typeface="DM Sans"/>
                <a:sym typeface="DM Sans"/>
              </a:rPr>
              <a:t>2 "Stop the Bleed" workshops.</a:t>
            </a:r>
          </a:p>
          <a:p>
            <a:pPr marL="690877" lvl="1" indent="-345439" algn="l">
              <a:lnSpc>
                <a:spcPts val="4479"/>
              </a:lnSpc>
              <a:buFont typeface="Arial"/>
              <a:buChar char="•"/>
            </a:pPr>
            <a:r>
              <a:rPr lang="en-US" sz="3199">
                <a:solidFill>
                  <a:srgbClr val="004C97"/>
                </a:solidFill>
                <a:latin typeface="DM Sans"/>
                <a:ea typeface="DM Sans"/>
                <a:cs typeface="DM Sans"/>
                <a:sym typeface="DM Sans"/>
              </a:rPr>
              <a:t>1 Narcan training for overdose prevention.</a:t>
            </a:r>
          </a:p>
          <a:p>
            <a:pPr marL="690877" lvl="1" indent="-345439" algn="l">
              <a:lnSpc>
                <a:spcPts val="4479"/>
              </a:lnSpc>
              <a:buFont typeface="Arial"/>
              <a:buChar char="•"/>
            </a:pPr>
            <a:r>
              <a:rPr lang="en-US" sz="3199">
                <a:solidFill>
                  <a:srgbClr val="004C97"/>
                </a:solidFill>
                <a:latin typeface="DM Sans"/>
                <a:ea typeface="DM Sans"/>
                <a:cs typeface="DM Sans"/>
                <a:sym typeface="DM Sans"/>
              </a:rPr>
              <a:t>1 Gun safety and responsible storage session.</a:t>
            </a:r>
          </a:p>
          <a:p>
            <a:pPr marL="690877" lvl="1" indent="-345439" algn="l">
              <a:lnSpc>
                <a:spcPts val="4479"/>
              </a:lnSpc>
              <a:buFont typeface="Arial"/>
              <a:buChar char="•"/>
            </a:pPr>
            <a:r>
              <a:rPr lang="en-US" sz="3199">
                <a:solidFill>
                  <a:srgbClr val="004C97"/>
                </a:solidFill>
                <a:latin typeface="DM Sans"/>
                <a:ea typeface="DM Sans"/>
                <a:cs typeface="DM Sans"/>
                <a:sym typeface="DM Sans"/>
              </a:rPr>
              <a:t>Blood Donations: Partnered to host drives specifically for Sickle Cell patients, addressing a critical health need in our community.</a:t>
            </a:r>
          </a:p>
          <a:p>
            <a:pPr marL="0" lvl="0" indent="0" algn="l">
              <a:lnSpc>
                <a:spcPts val="3919"/>
              </a:lnSpc>
            </a:pPr>
            <a:endParaRPr lang="en-US" sz="3199">
              <a:solidFill>
                <a:srgbClr val="004C97"/>
              </a:solidFill>
              <a:latin typeface="DM Sans"/>
              <a:ea typeface="DM Sans"/>
              <a:cs typeface="DM Sans"/>
              <a:sym typeface="DM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4C97"/>
        </a:solidFill>
        <a:effectLst/>
      </p:bgPr>
    </p:bg>
    <p:spTree>
      <p:nvGrpSpPr>
        <p:cNvPr id="1" name=""/>
        <p:cNvGrpSpPr/>
        <p:nvPr/>
      </p:nvGrpSpPr>
      <p:grpSpPr>
        <a:xfrm>
          <a:off x="0" y="0"/>
          <a:ext cx="0" cy="0"/>
          <a:chOff x="0" y="0"/>
          <a:chExt cx="0" cy="0"/>
        </a:xfrm>
      </p:grpSpPr>
      <p:grpSp>
        <p:nvGrpSpPr>
          <p:cNvPr id="2" name="Group 2"/>
          <p:cNvGrpSpPr/>
          <p:nvPr/>
        </p:nvGrpSpPr>
        <p:grpSpPr>
          <a:xfrm>
            <a:off x="10734675" y="0"/>
            <a:ext cx="7553325" cy="5389795"/>
            <a:chOff x="0" y="0"/>
            <a:chExt cx="2134273" cy="1522944"/>
          </a:xfrm>
        </p:grpSpPr>
        <p:sp>
          <p:nvSpPr>
            <p:cNvPr id="3" name="Freeform 3"/>
            <p:cNvSpPr/>
            <p:nvPr/>
          </p:nvSpPr>
          <p:spPr>
            <a:xfrm>
              <a:off x="0" y="0"/>
              <a:ext cx="2134273" cy="1522944"/>
            </a:xfrm>
            <a:custGeom>
              <a:avLst/>
              <a:gdLst/>
              <a:ahLst/>
              <a:cxnLst/>
              <a:rect l="l" t="t" r="r" b="b"/>
              <a:pathLst>
                <a:path w="2134273" h="1522944">
                  <a:moveTo>
                    <a:pt x="0" y="0"/>
                  </a:moveTo>
                  <a:lnTo>
                    <a:pt x="2134273" y="0"/>
                  </a:lnTo>
                  <a:lnTo>
                    <a:pt x="2134273" y="1522944"/>
                  </a:lnTo>
                  <a:lnTo>
                    <a:pt x="0" y="1522944"/>
                  </a:lnTo>
                  <a:close/>
                </a:path>
              </a:pathLst>
            </a:custGeom>
            <a:blipFill>
              <a:blip r:embed="rId2"/>
              <a:stretch>
                <a:fillRect t="-2552" b="-2552"/>
              </a:stretch>
            </a:blipFill>
          </p:spPr>
          <p:txBody>
            <a:bodyPr/>
            <a:lstStyle/>
            <a:p>
              <a:endParaRPr lang="en-US"/>
            </a:p>
          </p:txBody>
        </p:sp>
      </p:grpSp>
      <p:sp>
        <p:nvSpPr>
          <p:cNvPr id="4" name="Freeform 4"/>
          <p:cNvSpPr/>
          <p:nvPr/>
        </p:nvSpPr>
        <p:spPr>
          <a:xfrm>
            <a:off x="10734675" y="5383462"/>
            <a:ext cx="7553325" cy="4903538"/>
          </a:xfrm>
          <a:custGeom>
            <a:avLst/>
            <a:gdLst/>
            <a:ahLst/>
            <a:cxnLst/>
            <a:rect l="l" t="t" r="r" b="b"/>
            <a:pathLst>
              <a:path w="7553325" h="4903538">
                <a:moveTo>
                  <a:pt x="0" y="0"/>
                </a:moveTo>
                <a:lnTo>
                  <a:pt x="7553325" y="0"/>
                </a:lnTo>
                <a:lnTo>
                  <a:pt x="7553325" y="4903538"/>
                </a:lnTo>
                <a:lnTo>
                  <a:pt x="0" y="4903538"/>
                </a:lnTo>
                <a:lnTo>
                  <a:pt x="0" y="0"/>
                </a:lnTo>
                <a:close/>
              </a:path>
            </a:pathLst>
          </a:custGeom>
          <a:blipFill>
            <a:blip r:embed="rId3"/>
            <a:stretch>
              <a:fillRect t="-5480" b="-10047"/>
            </a:stretch>
          </a:blipFill>
        </p:spPr>
        <p:txBody>
          <a:bodyPr/>
          <a:lstStyle/>
          <a:p>
            <a:endParaRPr lang="en-US"/>
          </a:p>
        </p:txBody>
      </p:sp>
      <p:sp>
        <p:nvSpPr>
          <p:cNvPr id="5" name="TextBox 5"/>
          <p:cNvSpPr txBox="1"/>
          <p:nvPr/>
        </p:nvSpPr>
        <p:spPr>
          <a:xfrm>
            <a:off x="666750" y="733425"/>
            <a:ext cx="9002162" cy="1149353"/>
          </a:xfrm>
          <a:prstGeom prst="rect">
            <a:avLst/>
          </a:prstGeom>
        </p:spPr>
        <p:txBody>
          <a:bodyPr lIns="0" tIns="0" rIns="0" bIns="0" rtlCol="0" anchor="t">
            <a:spAutoFit/>
          </a:bodyPr>
          <a:lstStyle/>
          <a:p>
            <a:pPr marL="0" lvl="0" indent="0" algn="l">
              <a:lnSpc>
                <a:spcPts val="8800"/>
              </a:lnSpc>
            </a:pPr>
            <a:r>
              <a:rPr lang="en-US" sz="8000">
                <a:solidFill>
                  <a:srgbClr val="FFFFFF"/>
                </a:solidFill>
                <a:latin typeface="Georgia Pro Light"/>
                <a:ea typeface="Georgia Pro Light"/>
                <a:cs typeface="Georgia Pro Light"/>
                <a:sym typeface="Georgia Pro Light"/>
              </a:rPr>
              <a:t>Safety Collaboration</a:t>
            </a:r>
          </a:p>
        </p:txBody>
      </p:sp>
      <p:sp>
        <p:nvSpPr>
          <p:cNvPr id="6" name="TextBox 6"/>
          <p:cNvSpPr txBox="1"/>
          <p:nvPr/>
        </p:nvSpPr>
        <p:spPr>
          <a:xfrm>
            <a:off x="666750" y="2326857"/>
            <a:ext cx="9349970" cy="7633087"/>
          </a:xfrm>
          <a:prstGeom prst="rect">
            <a:avLst/>
          </a:prstGeom>
        </p:spPr>
        <p:txBody>
          <a:bodyPr lIns="0" tIns="0" rIns="0" bIns="0" rtlCol="0" anchor="t">
            <a:spAutoFit/>
          </a:bodyPr>
          <a:lstStyle/>
          <a:p>
            <a:pPr algn="l">
              <a:lnSpc>
                <a:spcPts val="5053"/>
              </a:lnSpc>
            </a:pPr>
            <a:r>
              <a:rPr lang="en-US" sz="3609">
                <a:solidFill>
                  <a:srgbClr val="FFFFFF"/>
                </a:solidFill>
                <a:latin typeface="DM Sans"/>
                <a:ea typeface="DM Sans"/>
                <a:cs typeface="DM Sans"/>
                <a:sym typeface="DM Sans"/>
              </a:rPr>
              <a:t>Law Enforcement &amp; Logistics:</a:t>
            </a:r>
          </a:p>
          <a:p>
            <a:pPr marL="779345" lvl="1" indent="-389673" algn="l">
              <a:lnSpc>
                <a:spcPts val="5053"/>
              </a:lnSpc>
              <a:buFont typeface="Arial"/>
              <a:buChar char="•"/>
            </a:pPr>
            <a:r>
              <a:rPr lang="en-US" sz="3609">
                <a:solidFill>
                  <a:srgbClr val="FFFFFF"/>
                </a:solidFill>
                <a:latin typeface="DM Sans"/>
                <a:ea typeface="DM Sans"/>
                <a:cs typeface="DM Sans"/>
                <a:sym typeface="DM Sans"/>
              </a:rPr>
              <a:t>Dialogue with the 25th District Police Commander regarding local safety.</a:t>
            </a:r>
          </a:p>
          <a:p>
            <a:pPr marL="779345" lvl="1" indent="-389673" algn="l">
              <a:lnSpc>
                <a:spcPts val="5053"/>
              </a:lnSpc>
              <a:buFont typeface="Arial"/>
              <a:buChar char="•"/>
            </a:pPr>
            <a:r>
              <a:rPr lang="en-US" sz="3609">
                <a:solidFill>
                  <a:srgbClr val="FFFFFF"/>
                </a:solidFill>
                <a:latin typeface="DM Sans"/>
                <a:ea typeface="DM Sans"/>
                <a:cs typeface="DM Sans"/>
                <a:sym typeface="DM Sans"/>
              </a:rPr>
              <a:t>Inside look at 911 Dispatch &amp; Emergency Operations with the Office of Emergency Management and Communications (OEMC).</a:t>
            </a:r>
          </a:p>
          <a:p>
            <a:pPr marL="779345" lvl="1" indent="-389673" algn="l">
              <a:lnSpc>
                <a:spcPts val="5053"/>
              </a:lnSpc>
              <a:buFont typeface="Arial"/>
              <a:buChar char="•"/>
            </a:pPr>
            <a:r>
              <a:rPr lang="en-US" sz="3609">
                <a:solidFill>
                  <a:srgbClr val="FFFFFF"/>
                </a:solidFill>
                <a:latin typeface="DM Sans"/>
                <a:ea typeface="DM Sans"/>
                <a:cs typeface="DM Sans"/>
                <a:sym typeface="DM Sans"/>
              </a:rPr>
              <a:t>Violence Prevention Partners:  Presentations from ALSO, BUILD, and the Institute for Nonviolence on local street outreach and youth programs.</a:t>
            </a:r>
          </a:p>
          <a:p>
            <a:pPr marL="0" lvl="0" indent="0" algn="l">
              <a:lnSpc>
                <a:spcPts val="5053"/>
              </a:lnSpc>
            </a:pPr>
            <a:endParaRPr lang="en-US" sz="3609">
              <a:solidFill>
                <a:srgbClr val="FFFFFF"/>
              </a:solidFill>
              <a:latin typeface="DM Sans"/>
              <a:ea typeface="DM Sans"/>
              <a:cs typeface="DM Sans"/>
              <a:sym typeface="DM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4C97"/>
        </a:solidFill>
        <a:effectLst/>
      </p:bgPr>
    </p:bg>
    <p:spTree>
      <p:nvGrpSpPr>
        <p:cNvPr id="1" name=""/>
        <p:cNvGrpSpPr/>
        <p:nvPr/>
      </p:nvGrpSpPr>
      <p:grpSpPr>
        <a:xfrm>
          <a:off x="0" y="0"/>
          <a:ext cx="0" cy="0"/>
          <a:chOff x="0" y="0"/>
          <a:chExt cx="0" cy="0"/>
        </a:xfrm>
      </p:grpSpPr>
      <p:grpSp>
        <p:nvGrpSpPr>
          <p:cNvPr id="2" name="Group 2"/>
          <p:cNvGrpSpPr/>
          <p:nvPr/>
        </p:nvGrpSpPr>
        <p:grpSpPr>
          <a:xfrm>
            <a:off x="10734675" y="0"/>
            <a:ext cx="7553325" cy="10287000"/>
            <a:chOff x="0" y="0"/>
            <a:chExt cx="1170208" cy="1593725"/>
          </a:xfrm>
        </p:grpSpPr>
        <p:sp>
          <p:nvSpPr>
            <p:cNvPr id="3" name="Freeform 3"/>
            <p:cNvSpPr/>
            <p:nvPr/>
          </p:nvSpPr>
          <p:spPr>
            <a:xfrm>
              <a:off x="0" y="0"/>
              <a:ext cx="1170208" cy="1593725"/>
            </a:xfrm>
            <a:custGeom>
              <a:avLst/>
              <a:gdLst/>
              <a:ahLst/>
              <a:cxnLst/>
              <a:rect l="l" t="t" r="r" b="b"/>
              <a:pathLst>
                <a:path w="1170208" h="1593725">
                  <a:moveTo>
                    <a:pt x="0" y="0"/>
                  </a:moveTo>
                  <a:lnTo>
                    <a:pt x="1170208" y="0"/>
                  </a:lnTo>
                  <a:lnTo>
                    <a:pt x="1170208" y="1593725"/>
                  </a:lnTo>
                  <a:lnTo>
                    <a:pt x="0" y="1593725"/>
                  </a:lnTo>
                  <a:close/>
                </a:path>
              </a:pathLst>
            </a:custGeom>
            <a:blipFill>
              <a:blip r:embed="rId2"/>
              <a:stretch>
                <a:fillRect l="-1071" r="-1071"/>
              </a:stretch>
            </a:blipFill>
          </p:spPr>
          <p:txBody>
            <a:bodyPr/>
            <a:lstStyle/>
            <a:p>
              <a:endParaRPr lang="en-US"/>
            </a:p>
          </p:txBody>
        </p:sp>
      </p:grpSp>
      <p:sp>
        <p:nvSpPr>
          <p:cNvPr id="4" name="TextBox 4"/>
          <p:cNvSpPr txBox="1"/>
          <p:nvPr/>
        </p:nvSpPr>
        <p:spPr>
          <a:xfrm>
            <a:off x="666750" y="2521216"/>
            <a:ext cx="9206613" cy="6969125"/>
          </a:xfrm>
          <a:prstGeom prst="rect">
            <a:avLst/>
          </a:prstGeom>
        </p:spPr>
        <p:txBody>
          <a:bodyPr lIns="0" tIns="0" rIns="0" bIns="0" rtlCol="0" anchor="t">
            <a:spAutoFit/>
          </a:bodyPr>
          <a:lstStyle/>
          <a:p>
            <a:pPr algn="l">
              <a:lnSpc>
                <a:spcPts val="4759"/>
              </a:lnSpc>
            </a:pPr>
            <a:r>
              <a:rPr lang="en-US" sz="3399">
                <a:solidFill>
                  <a:srgbClr val="FFFFFF"/>
                </a:solidFill>
                <a:latin typeface="DM Sans"/>
                <a:ea typeface="DM Sans"/>
                <a:cs typeface="DM Sans"/>
                <a:sym typeface="DM Sans"/>
              </a:rPr>
              <a:t>Legislative &amp; Policy Action</a:t>
            </a:r>
          </a:p>
          <a:p>
            <a:pPr marL="734053" lvl="1" indent="-367026" algn="l">
              <a:lnSpc>
                <a:spcPts val="4759"/>
              </a:lnSpc>
              <a:buFont typeface="Arial"/>
              <a:buChar char="•"/>
            </a:pPr>
            <a:r>
              <a:rPr lang="en-US" sz="3399">
                <a:solidFill>
                  <a:srgbClr val="FFFFFF"/>
                </a:solidFill>
                <a:latin typeface="DM Sans"/>
                <a:ea typeface="DM Sans"/>
                <a:cs typeface="DM Sans"/>
                <a:sym typeface="DM Sans"/>
              </a:rPr>
              <a:t>Mental Health Accountability: Councilor Green co-authored a measure for the CCPSA to mandate that CPD officers consult with mental health professionals, ensuring they are fit for duty and supported in their own wellness.</a:t>
            </a:r>
          </a:p>
          <a:p>
            <a:pPr marL="734053" lvl="1" indent="-367026" algn="l">
              <a:lnSpc>
                <a:spcPts val="4759"/>
              </a:lnSpc>
              <a:buFont typeface="Arial"/>
              <a:buChar char="•"/>
            </a:pPr>
            <a:r>
              <a:rPr lang="en-US" sz="3399">
                <a:solidFill>
                  <a:srgbClr val="FFFFFF"/>
                </a:solidFill>
                <a:latin typeface="DM Sans"/>
                <a:ea typeface="DM Sans"/>
                <a:cs typeface="DM Sans"/>
                <a:sym typeface="DM Sans"/>
              </a:rPr>
              <a:t>Treatment Not Trauma: Actively promoting the ordinance to reopen essential City mental health clinics and provide non-police responses to crises.</a:t>
            </a:r>
          </a:p>
          <a:p>
            <a:pPr marL="0" lvl="0" indent="0" algn="l">
              <a:lnSpc>
                <a:spcPts val="2940"/>
              </a:lnSpc>
            </a:pPr>
            <a:endParaRPr lang="en-US" sz="3399">
              <a:solidFill>
                <a:srgbClr val="FFFFFF"/>
              </a:solidFill>
              <a:latin typeface="DM Sans"/>
              <a:ea typeface="DM Sans"/>
              <a:cs typeface="DM Sans"/>
              <a:sym typeface="DM Sans"/>
            </a:endParaRPr>
          </a:p>
        </p:txBody>
      </p:sp>
      <p:sp>
        <p:nvSpPr>
          <p:cNvPr id="5" name="TextBox 5"/>
          <p:cNvSpPr txBox="1"/>
          <p:nvPr/>
        </p:nvSpPr>
        <p:spPr>
          <a:xfrm>
            <a:off x="666750" y="775335"/>
            <a:ext cx="9763125" cy="809639"/>
          </a:xfrm>
          <a:prstGeom prst="rect">
            <a:avLst/>
          </a:prstGeom>
        </p:spPr>
        <p:txBody>
          <a:bodyPr lIns="0" tIns="0" rIns="0" bIns="0" rtlCol="0" anchor="t">
            <a:spAutoFit/>
          </a:bodyPr>
          <a:lstStyle/>
          <a:p>
            <a:pPr marL="0" lvl="0" indent="0" algn="l">
              <a:lnSpc>
                <a:spcPts val="6000"/>
              </a:lnSpc>
              <a:spcBef>
                <a:spcPct val="0"/>
              </a:spcBef>
            </a:pPr>
            <a:r>
              <a:rPr lang="en-US" sz="6000">
                <a:solidFill>
                  <a:srgbClr val="FFFFFF"/>
                </a:solidFill>
                <a:latin typeface="Georgia Pro Light"/>
                <a:ea typeface="Georgia Pro Light"/>
                <a:cs typeface="Georgia Pro Light"/>
                <a:sym typeface="Georgia Pro Light"/>
              </a:rPr>
              <a:t>Advocacy &amp; Systemic Impact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4C97"/>
        </a:solidFill>
        <a:effectLst/>
      </p:bgPr>
    </p:bg>
    <p:spTree>
      <p:nvGrpSpPr>
        <p:cNvPr id="1" name=""/>
        <p:cNvGrpSpPr/>
        <p:nvPr/>
      </p:nvGrpSpPr>
      <p:grpSpPr>
        <a:xfrm>
          <a:off x="0" y="0"/>
          <a:ext cx="0" cy="0"/>
          <a:chOff x="0" y="0"/>
          <a:chExt cx="0" cy="0"/>
        </a:xfrm>
      </p:grpSpPr>
      <p:grpSp>
        <p:nvGrpSpPr>
          <p:cNvPr id="2" name="Group 2"/>
          <p:cNvGrpSpPr/>
          <p:nvPr/>
        </p:nvGrpSpPr>
        <p:grpSpPr>
          <a:xfrm>
            <a:off x="10734675" y="0"/>
            <a:ext cx="7553325" cy="10287000"/>
            <a:chOff x="0" y="0"/>
            <a:chExt cx="1170208" cy="1593725"/>
          </a:xfrm>
        </p:grpSpPr>
        <p:sp>
          <p:nvSpPr>
            <p:cNvPr id="3" name="Freeform 3"/>
            <p:cNvSpPr/>
            <p:nvPr/>
          </p:nvSpPr>
          <p:spPr>
            <a:xfrm>
              <a:off x="0" y="0"/>
              <a:ext cx="1170208" cy="1593725"/>
            </a:xfrm>
            <a:custGeom>
              <a:avLst/>
              <a:gdLst/>
              <a:ahLst/>
              <a:cxnLst/>
              <a:rect l="l" t="t" r="r" b="b"/>
              <a:pathLst>
                <a:path w="1170208" h="1593725">
                  <a:moveTo>
                    <a:pt x="0" y="0"/>
                  </a:moveTo>
                  <a:lnTo>
                    <a:pt x="1170208" y="0"/>
                  </a:lnTo>
                  <a:lnTo>
                    <a:pt x="1170208" y="1593725"/>
                  </a:lnTo>
                  <a:lnTo>
                    <a:pt x="0" y="1593725"/>
                  </a:lnTo>
                  <a:close/>
                </a:path>
              </a:pathLst>
            </a:custGeom>
            <a:blipFill>
              <a:blip r:embed="rId2"/>
              <a:stretch>
                <a:fillRect l="-40794" r="-40794"/>
              </a:stretch>
            </a:blipFill>
          </p:spPr>
          <p:txBody>
            <a:bodyPr/>
            <a:lstStyle/>
            <a:p>
              <a:endParaRPr lang="en-US"/>
            </a:p>
          </p:txBody>
        </p:sp>
      </p:grpSp>
      <p:sp>
        <p:nvSpPr>
          <p:cNvPr id="4" name="TextBox 4"/>
          <p:cNvSpPr txBox="1"/>
          <p:nvPr/>
        </p:nvSpPr>
        <p:spPr>
          <a:xfrm>
            <a:off x="380202" y="1890811"/>
            <a:ext cx="10049673" cy="8169275"/>
          </a:xfrm>
          <a:prstGeom prst="rect">
            <a:avLst/>
          </a:prstGeom>
        </p:spPr>
        <p:txBody>
          <a:bodyPr lIns="0" tIns="0" rIns="0" bIns="0" rtlCol="0" anchor="t">
            <a:spAutoFit/>
          </a:bodyPr>
          <a:lstStyle/>
          <a:p>
            <a:pPr algn="l">
              <a:lnSpc>
                <a:spcPts val="4759"/>
              </a:lnSpc>
            </a:pPr>
            <a:r>
              <a:rPr lang="en-US" sz="3399">
                <a:solidFill>
                  <a:srgbClr val="FFFFFF"/>
                </a:solidFill>
                <a:latin typeface="DM Sans"/>
                <a:ea typeface="DM Sans"/>
                <a:cs typeface="DM Sans"/>
                <a:sym typeface="DM Sans"/>
              </a:rPr>
              <a:t>Justice &amp; Civil Rights</a:t>
            </a:r>
          </a:p>
          <a:p>
            <a:pPr marL="734053" lvl="1" indent="-367026" algn="l">
              <a:lnSpc>
                <a:spcPts val="4759"/>
              </a:lnSpc>
              <a:buFont typeface="Arial"/>
              <a:buChar char="•"/>
            </a:pPr>
            <a:r>
              <a:rPr lang="en-US" sz="3399">
                <a:solidFill>
                  <a:srgbClr val="FFFFFF"/>
                </a:solidFill>
                <a:latin typeface="DM Sans"/>
                <a:ea typeface="DM Sans"/>
                <a:cs typeface="DM Sans"/>
                <a:sym typeface="DM Sans"/>
              </a:rPr>
              <a:t>Know Your Rights (Immigration): Hosted 2 workshops specifically regarding ICE enforcement. In response to increased federal activity, we equipped residents with the legal tools to protect themselves and their neighbors from rights violations.</a:t>
            </a:r>
          </a:p>
          <a:p>
            <a:pPr marL="734053" lvl="1" indent="-367026" algn="l">
              <a:lnSpc>
                <a:spcPts val="4759"/>
              </a:lnSpc>
              <a:buFont typeface="Arial"/>
              <a:buChar char="•"/>
            </a:pPr>
            <a:r>
              <a:rPr lang="en-US" sz="3399">
                <a:solidFill>
                  <a:srgbClr val="FFFFFF"/>
                </a:solidFill>
                <a:latin typeface="DM Sans"/>
                <a:ea typeface="DM Sans"/>
                <a:cs typeface="DM Sans"/>
                <a:sym typeface="DM Sans"/>
              </a:rPr>
              <a:t>The Gang Database: Highlighting how inaccurate listings create systemic barriers to employment and housing.</a:t>
            </a:r>
          </a:p>
          <a:p>
            <a:pPr marL="734053" lvl="1" indent="-367026" algn="l">
              <a:lnSpc>
                <a:spcPts val="4759"/>
              </a:lnSpc>
              <a:buFont typeface="Arial"/>
              <a:buChar char="•"/>
            </a:pPr>
            <a:r>
              <a:rPr lang="en-US" sz="3399">
                <a:solidFill>
                  <a:srgbClr val="FFFFFF"/>
                </a:solidFill>
                <a:latin typeface="DM Sans"/>
                <a:ea typeface="DM Sans"/>
                <a:cs typeface="DM Sans"/>
                <a:sym typeface="DM Sans"/>
              </a:rPr>
              <a:t>The Illinois Prison Project: Showcasing successful re-entry strategies for neighbors reintegrating after incarceration.</a:t>
            </a:r>
          </a:p>
          <a:p>
            <a:pPr marL="0" lvl="0" indent="0" algn="l">
              <a:lnSpc>
                <a:spcPts val="2940"/>
              </a:lnSpc>
            </a:pPr>
            <a:endParaRPr lang="en-US" sz="3399">
              <a:solidFill>
                <a:srgbClr val="FFFFFF"/>
              </a:solidFill>
              <a:latin typeface="DM Sans"/>
              <a:ea typeface="DM Sans"/>
              <a:cs typeface="DM Sans"/>
              <a:sym typeface="DM Sans"/>
            </a:endParaRPr>
          </a:p>
        </p:txBody>
      </p:sp>
      <p:sp>
        <p:nvSpPr>
          <p:cNvPr id="5" name="TextBox 5"/>
          <p:cNvSpPr txBox="1"/>
          <p:nvPr/>
        </p:nvSpPr>
        <p:spPr>
          <a:xfrm>
            <a:off x="666750" y="775335"/>
            <a:ext cx="9763125" cy="809639"/>
          </a:xfrm>
          <a:prstGeom prst="rect">
            <a:avLst/>
          </a:prstGeom>
        </p:spPr>
        <p:txBody>
          <a:bodyPr lIns="0" tIns="0" rIns="0" bIns="0" rtlCol="0" anchor="t">
            <a:spAutoFit/>
          </a:bodyPr>
          <a:lstStyle/>
          <a:p>
            <a:pPr marL="0" lvl="0" indent="0" algn="l">
              <a:lnSpc>
                <a:spcPts val="6000"/>
              </a:lnSpc>
              <a:spcBef>
                <a:spcPct val="0"/>
              </a:spcBef>
            </a:pPr>
            <a:r>
              <a:rPr lang="en-US" sz="6000">
                <a:solidFill>
                  <a:srgbClr val="FFFFFF"/>
                </a:solidFill>
                <a:latin typeface="Georgia Pro Light"/>
                <a:ea typeface="Georgia Pro Light"/>
                <a:cs typeface="Georgia Pro Light"/>
                <a:sym typeface="Georgia Pro Light"/>
              </a:rPr>
              <a:t>Advocacy &amp; Systemic Impact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34675" y="0"/>
            <a:ext cx="7553325" cy="10287000"/>
            <a:chOff x="0" y="0"/>
            <a:chExt cx="1170208" cy="1593725"/>
          </a:xfrm>
        </p:grpSpPr>
        <p:sp>
          <p:nvSpPr>
            <p:cNvPr id="3" name="Freeform 3"/>
            <p:cNvSpPr/>
            <p:nvPr/>
          </p:nvSpPr>
          <p:spPr>
            <a:xfrm>
              <a:off x="0" y="0"/>
              <a:ext cx="1170208" cy="1593725"/>
            </a:xfrm>
            <a:custGeom>
              <a:avLst/>
              <a:gdLst/>
              <a:ahLst/>
              <a:cxnLst/>
              <a:rect l="l" t="t" r="r" b="b"/>
              <a:pathLst>
                <a:path w="1170208" h="1593725">
                  <a:moveTo>
                    <a:pt x="0" y="0"/>
                  </a:moveTo>
                  <a:lnTo>
                    <a:pt x="1170208" y="0"/>
                  </a:lnTo>
                  <a:lnTo>
                    <a:pt x="1170208" y="1593725"/>
                  </a:lnTo>
                  <a:lnTo>
                    <a:pt x="0" y="1593725"/>
                  </a:lnTo>
                  <a:close/>
                </a:path>
              </a:pathLst>
            </a:custGeom>
            <a:blipFill>
              <a:blip r:embed="rId2"/>
              <a:stretch>
                <a:fillRect l="-2604" r="-2604"/>
              </a:stretch>
            </a:blipFill>
          </p:spPr>
          <p:txBody>
            <a:bodyPr/>
            <a:lstStyle/>
            <a:p>
              <a:endParaRPr lang="en-US"/>
            </a:p>
          </p:txBody>
        </p:sp>
      </p:grpSp>
      <p:sp>
        <p:nvSpPr>
          <p:cNvPr id="4" name="TextBox 4"/>
          <p:cNvSpPr txBox="1"/>
          <p:nvPr/>
        </p:nvSpPr>
        <p:spPr>
          <a:xfrm>
            <a:off x="342897" y="1275324"/>
            <a:ext cx="10214797" cy="8802302"/>
          </a:xfrm>
          <a:prstGeom prst="rect">
            <a:avLst/>
          </a:prstGeom>
        </p:spPr>
        <p:txBody>
          <a:bodyPr lIns="0" tIns="0" rIns="0" bIns="0" rtlCol="0" anchor="t">
            <a:spAutoFit/>
          </a:bodyPr>
          <a:lstStyle/>
          <a:p>
            <a:pPr algn="ctr">
              <a:lnSpc>
                <a:spcPts val="3173"/>
              </a:lnSpc>
              <a:spcBef>
                <a:spcPct val="0"/>
              </a:spcBef>
            </a:pPr>
            <a:r>
              <a:rPr lang="en-US" sz="2266">
                <a:solidFill>
                  <a:srgbClr val="004C97"/>
                </a:solidFill>
                <a:latin typeface="DM Sans"/>
                <a:ea typeface="DM Sans"/>
                <a:cs typeface="DM Sans"/>
                <a:sym typeface="DM Sans"/>
              </a:rPr>
              <a:t>This slide highlights an important opportunity for community members to directly shape public safety in Chicago by serving on the Community Commission for Public Safety and Accountability, also known as the CCPSA.</a:t>
            </a:r>
          </a:p>
          <a:p>
            <a:pPr algn="ctr">
              <a:lnSpc>
                <a:spcPts val="3173"/>
              </a:lnSpc>
              <a:spcBef>
                <a:spcPct val="0"/>
              </a:spcBef>
            </a:pPr>
            <a:r>
              <a:rPr lang="en-US" sz="2266">
                <a:solidFill>
                  <a:srgbClr val="004C97"/>
                </a:solidFill>
                <a:latin typeface="DM Sans"/>
                <a:ea typeface="DM Sans"/>
                <a:cs typeface="DM Sans"/>
                <a:sym typeface="DM Sans"/>
              </a:rPr>
              <a:t>The Commission is a seven-member civilian body that oversees the Chicago Police Department, COPA, and the Police Board. Its role is critical—it helps set police policy, evaluates progress, reviews budgets, and plays a central role in selecting and removing key leadership, including the Police Superintendent.</a:t>
            </a:r>
          </a:p>
          <a:p>
            <a:pPr algn="ctr">
              <a:lnSpc>
                <a:spcPts val="3173"/>
              </a:lnSpc>
              <a:spcBef>
                <a:spcPct val="0"/>
              </a:spcBef>
            </a:pPr>
            <a:r>
              <a:rPr lang="en-US" sz="2266">
                <a:solidFill>
                  <a:srgbClr val="004C97"/>
                </a:solidFill>
                <a:latin typeface="DM Sans"/>
                <a:ea typeface="DM Sans"/>
                <a:cs typeface="DM Sans"/>
                <a:sym typeface="DM Sans"/>
              </a:rPr>
              <a:t>This is real, structural accountability. Commissioners influence how public safety is defined, how community voices are incorporated, and how transparency is maintained across the system.</a:t>
            </a:r>
          </a:p>
          <a:p>
            <a:pPr algn="ctr">
              <a:lnSpc>
                <a:spcPts val="3173"/>
              </a:lnSpc>
              <a:spcBef>
                <a:spcPct val="0"/>
              </a:spcBef>
            </a:pPr>
            <a:r>
              <a:rPr lang="en-US" sz="2266">
                <a:solidFill>
                  <a:srgbClr val="004C97"/>
                </a:solidFill>
                <a:latin typeface="DM Sans"/>
                <a:ea typeface="DM Sans"/>
                <a:cs typeface="DM Sans"/>
                <a:sym typeface="DM Sans"/>
              </a:rPr>
              <a:t>Right now, there are open seats, with a strong emphasis on youth representation. Two of the current vacancies are reserved for young people between the ages of 18 and 24, and applicants do not need the same level of professional experience as other candidates. This is a powerful opportunity for young leaders to be at the decision-making table.</a:t>
            </a:r>
          </a:p>
          <a:p>
            <a:pPr algn="ctr">
              <a:lnSpc>
                <a:spcPts val="3173"/>
              </a:lnSpc>
              <a:spcBef>
                <a:spcPct val="0"/>
              </a:spcBef>
            </a:pPr>
            <a:r>
              <a:rPr lang="en-US" sz="2266">
                <a:solidFill>
                  <a:srgbClr val="004C97"/>
                </a:solidFill>
                <a:latin typeface="DM Sans"/>
                <a:ea typeface="DM Sans"/>
                <a:cs typeface="DM Sans"/>
                <a:sym typeface="DM Sans"/>
              </a:rPr>
              <a:t>Applicants must have lived in Chicago for at least five years, cannot have recently worked for CPD, COPA, or the Police Board, and commissioners receive a monthly stipend.</a:t>
            </a:r>
          </a:p>
          <a:p>
            <a:pPr algn="ctr">
              <a:lnSpc>
                <a:spcPts val="3173"/>
              </a:lnSpc>
              <a:spcBef>
                <a:spcPct val="0"/>
              </a:spcBef>
            </a:pPr>
            <a:r>
              <a:rPr lang="en-US" sz="2266">
                <a:solidFill>
                  <a:srgbClr val="004C97"/>
                </a:solidFill>
                <a:latin typeface="DM Sans"/>
                <a:ea typeface="DM Sans"/>
                <a:cs typeface="DM Sans"/>
                <a:sym typeface="DM Sans"/>
              </a:rPr>
              <a:t>Applications close on February 6, 2026. If you care about public safety, police accountability, and community-driven solutions, I strongly encourage you—or someone you know—to apply.”</a:t>
            </a:r>
          </a:p>
        </p:txBody>
      </p:sp>
      <p:sp>
        <p:nvSpPr>
          <p:cNvPr id="5" name="TextBox 5"/>
          <p:cNvSpPr txBox="1"/>
          <p:nvPr/>
        </p:nvSpPr>
        <p:spPr>
          <a:xfrm>
            <a:off x="772243" y="372352"/>
            <a:ext cx="8629650" cy="941072"/>
          </a:xfrm>
          <a:prstGeom prst="rect">
            <a:avLst/>
          </a:prstGeom>
        </p:spPr>
        <p:txBody>
          <a:bodyPr lIns="0" tIns="0" rIns="0" bIns="0" rtlCol="0" anchor="t">
            <a:spAutoFit/>
          </a:bodyPr>
          <a:lstStyle/>
          <a:p>
            <a:pPr marL="0" lvl="0" indent="0" algn="l">
              <a:lnSpc>
                <a:spcPts val="7260"/>
              </a:lnSpc>
              <a:spcBef>
                <a:spcPct val="0"/>
              </a:spcBef>
            </a:pPr>
            <a:r>
              <a:rPr lang="en-US" sz="6600">
                <a:solidFill>
                  <a:srgbClr val="004C97"/>
                </a:solidFill>
                <a:latin typeface="Georgia Pro Light"/>
                <a:ea typeface="Georgia Pro Light"/>
                <a:cs typeface="Georgia Pro Light"/>
                <a:sym typeface="Georgia Pro Light"/>
              </a:rPr>
              <a:t>Nominating Committee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08857" y="723900"/>
            <a:ext cx="7417024" cy="2798450"/>
          </a:xfrm>
          <a:prstGeom prst="rect">
            <a:avLst/>
          </a:prstGeom>
        </p:spPr>
        <p:txBody>
          <a:bodyPr lIns="0" tIns="0" rIns="0" bIns="0" rtlCol="0" anchor="t">
            <a:spAutoFit/>
          </a:bodyPr>
          <a:lstStyle/>
          <a:p>
            <a:pPr algn="l">
              <a:lnSpc>
                <a:spcPts val="7370"/>
              </a:lnSpc>
              <a:spcBef>
                <a:spcPct val="0"/>
              </a:spcBef>
            </a:pPr>
            <a:r>
              <a:rPr lang="en-US" sz="6700" b="1">
                <a:solidFill>
                  <a:srgbClr val="004C97"/>
                </a:solidFill>
                <a:latin typeface="Georgia Pro Bold"/>
                <a:ea typeface="Georgia Pro Bold"/>
                <a:cs typeface="Georgia Pro Bold"/>
                <a:sym typeface="Georgia Pro Bold"/>
              </a:rPr>
              <a:t>Our Vision for Next Year:</a:t>
            </a:r>
          </a:p>
          <a:p>
            <a:pPr marL="0" lvl="0" indent="0" algn="l">
              <a:lnSpc>
                <a:spcPts val="7150"/>
              </a:lnSpc>
              <a:spcBef>
                <a:spcPct val="0"/>
              </a:spcBef>
            </a:pPr>
            <a:endParaRPr lang="en-US" sz="6700" b="1">
              <a:solidFill>
                <a:srgbClr val="004C97"/>
              </a:solidFill>
              <a:latin typeface="Georgia Pro Bold"/>
              <a:ea typeface="Georgia Pro Bold"/>
              <a:cs typeface="Georgia Pro Bold"/>
              <a:sym typeface="Georgia Pro Bold"/>
            </a:endParaRPr>
          </a:p>
        </p:txBody>
      </p:sp>
      <p:sp>
        <p:nvSpPr>
          <p:cNvPr id="3" name="TextBox 3"/>
          <p:cNvSpPr txBox="1"/>
          <p:nvPr/>
        </p:nvSpPr>
        <p:spPr>
          <a:xfrm>
            <a:off x="8828798" y="751208"/>
            <a:ext cx="8115300" cy="8883015"/>
          </a:xfrm>
          <a:prstGeom prst="rect">
            <a:avLst/>
          </a:prstGeom>
        </p:spPr>
        <p:txBody>
          <a:bodyPr lIns="0" tIns="0" rIns="0" bIns="0" rtlCol="0" anchor="t">
            <a:spAutoFit/>
          </a:bodyPr>
          <a:lstStyle/>
          <a:p>
            <a:pPr marL="0" lvl="0" indent="0" algn="l">
              <a:lnSpc>
                <a:spcPts val="5459"/>
              </a:lnSpc>
            </a:pPr>
            <a:r>
              <a:rPr lang="en-US" sz="3899">
                <a:solidFill>
                  <a:srgbClr val="004C97"/>
                </a:solidFill>
                <a:latin typeface="DM Sans"/>
                <a:ea typeface="DM Sans"/>
                <a:cs typeface="DM Sans"/>
                <a:sym typeface="DM Sans"/>
              </a:rPr>
              <a:t>Conclusion: Our Vision for Next Year</a:t>
            </a:r>
          </a:p>
          <a:p>
            <a:pPr marL="842008" lvl="1" indent="-421004" algn="l">
              <a:lnSpc>
                <a:spcPts val="5459"/>
              </a:lnSpc>
              <a:buFont typeface="Arial"/>
              <a:buChar char="•"/>
            </a:pPr>
            <a:r>
              <a:rPr lang="en-US" sz="3899">
                <a:solidFill>
                  <a:srgbClr val="004C97"/>
                </a:solidFill>
                <a:latin typeface="DM Sans"/>
                <a:ea typeface="DM Sans"/>
                <a:cs typeface="DM Sans"/>
                <a:sym typeface="DM Sans"/>
              </a:rPr>
              <a:t>Continued Presence: Monthly meetings will remain the heartbeat of our council.</a:t>
            </a:r>
          </a:p>
          <a:p>
            <a:pPr marL="842008" lvl="1" indent="-421004" algn="l">
              <a:lnSpc>
                <a:spcPts val="5459"/>
              </a:lnSpc>
              <a:buFont typeface="Arial"/>
              <a:buChar char="•"/>
            </a:pPr>
            <a:r>
              <a:rPr lang="en-US" sz="3899">
                <a:solidFill>
                  <a:srgbClr val="004C97"/>
                </a:solidFill>
                <a:latin typeface="DM Sans"/>
                <a:ea typeface="DM Sans"/>
                <a:cs typeface="DM Sans"/>
                <a:sym typeface="DM Sans"/>
              </a:rPr>
              <a:t>Expanded Reach: Growing our training programs and policy advocacy.</a:t>
            </a:r>
          </a:p>
          <a:p>
            <a:pPr marL="842008" lvl="1" indent="-421004" algn="l">
              <a:lnSpc>
                <a:spcPts val="5459"/>
              </a:lnSpc>
              <a:buFont typeface="Arial"/>
              <a:buChar char="•"/>
            </a:pPr>
            <a:r>
              <a:rPr lang="en-US" sz="3899">
                <a:solidFill>
                  <a:srgbClr val="004C97"/>
                </a:solidFill>
                <a:latin typeface="DM Sans"/>
                <a:ea typeface="DM Sans"/>
                <a:cs typeface="DM Sans"/>
                <a:sym typeface="DM Sans"/>
              </a:rPr>
              <a:t>Unity: Keeping our neighborhoods connected through rides, marches, and shared resources.</a:t>
            </a:r>
          </a:p>
          <a:p>
            <a:pPr marL="0" lvl="0" indent="0" algn="l">
              <a:lnSpc>
                <a:spcPts val="5459"/>
              </a:lnSpc>
            </a:pPr>
            <a:endParaRPr lang="en-US" sz="3899">
              <a:solidFill>
                <a:srgbClr val="004C97"/>
              </a:solidFill>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ea3c4d8-a64d-402d-aab8-22e76cc05799">
      <Terms xmlns="http://schemas.microsoft.com/office/infopath/2007/PartnerControls"/>
    </lcf76f155ced4ddcb4097134ff3c332f>
    <TaxCatchAll xmlns="bb3fcff4-f1c0-4da2-b3d5-7cf81554474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52BFC8645038F4AA18BF6DC482403D6" ma:contentTypeVersion="17" ma:contentTypeDescription="Create a new document." ma:contentTypeScope="" ma:versionID="2fc1f298da0766419c5fab509af1e9d0">
  <xsd:schema xmlns:xsd="http://www.w3.org/2001/XMLSchema" xmlns:xs="http://www.w3.org/2001/XMLSchema" xmlns:p="http://schemas.microsoft.com/office/2006/metadata/properties" xmlns:ns2="4ea3c4d8-a64d-402d-aab8-22e76cc05799" xmlns:ns3="bb3fcff4-f1c0-4da2-b3d5-7cf81554474c" targetNamespace="http://schemas.microsoft.com/office/2006/metadata/properties" ma:root="true" ma:fieldsID="6b7f41801c3bd2bd1e30afca098467a8" ns2:_="" ns3:_="">
    <xsd:import namespace="4ea3c4d8-a64d-402d-aab8-22e76cc05799"/>
    <xsd:import namespace="bb3fcff4-f1c0-4da2-b3d5-7cf81554474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a3c4d8-a64d-402d-aab8-22e76cc057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f0d1f32-acc0-4b18-a898-8579d5c617c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3fcff4-f1c0-4da2-b3d5-7cf81554474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6c4d575-a88b-40dc-8cc7-8821c38898f0}" ma:internalName="TaxCatchAll" ma:showField="CatchAllData" ma:web="bb3fcff4-f1c0-4da2-b3d5-7cf81554474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E218BE-EA09-48C3-9336-72060BC5747E}">
  <ds:schemaRefs>
    <ds:schemaRef ds:uri="4ea3c4d8-a64d-402d-aab8-22e76cc05799"/>
    <ds:schemaRef ds:uri="http://purl.org/dc/elements/1.1/"/>
    <ds:schemaRef ds:uri="http://schemas.microsoft.com/office/2006/metadata/properties"/>
    <ds:schemaRef ds:uri="bb3fcff4-f1c0-4da2-b3d5-7cf81554474c"/>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249E9AFA-6B67-481B-9853-75C8432B0CB2}">
  <ds:schemaRefs>
    <ds:schemaRef ds:uri="http://schemas.microsoft.com/sharepoint/v3/contenttype/forms"/>
  </ds:schemaRefs>
</ds:datastoreItem>
</file>

<file path=customXml/itemProps3.xml><?xml version="1.0" encoding="utf-8"?>
<ds:datastoreItem xmlns:ds="http://schemas.openxmlformats.org/officeDocument/2006/customXml" ds:itemID="{9FE7035A-E600-4A33-A917-D639ACFBD7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a3c4d8-a64d-402d-aab8-22e76cc05799"/>
    <ds:schemaRef ds:uri="bb3fcff4-f1c0-4da2-b3d5-7cf8155447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TotalTime>
  <Words>776</Words>
  <Application>Microsoft Office PowerPoint</Application>
  <PresentationFormat>Custom</PresentationFormat>
  <Paragraphs>68</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Calibri</vt:lpstr>
      <vt:lpstr>Georgia Pro Light</vt:lpstr>
      <vt:lpstr>Arial</vt:lpstr>
      <vt:lpstr>Georgia Pro Bold</vt:lpstr>
      <vt:lpstr>Aptos</vt:lpstr>
      <vt:lpstr>DM Sans Bold</vt:lpstr>
      <vt:lpstr>DM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 Building Community</dc:title>
  <dc:description>Presentation - Building Community</dc:description>
  <cp:lastModifiedBy>Anna Mangahas</cp:lastModifiedBy>
  <cp:revision>1</cp:revision>
  <cp:lastPrinted>2026-02-26T20:47:21Z</cp:lastPrinted>
  <dcterms:created xsi:type="dcterms:W3CDTF">2006-08-16T00:00:00Z</dcterms:created>
  <dcterms:modified xsi:type="dcterms:W3CDTF">2026-02-26T20:51:38Z</dcterms:modified>
  <dc:identifier>DAG-nDHk73w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0x010100E52BFC8645038F4AA18BF6DC482403D6</vt:lpwstr>
  </property>
  <property fmtid="{D5CDD505-2E9C-101B-9397-08002B2CF9AE}" pid="3" name="MediaServiceImageTags">
    <vt:lpwstr/>
  </property>
</Properties>
</file>