
<file path=[Content_Types].xml><?xml version="1.0" encoding="utf-8"?>
<Types xmlns="http://schemas.openxmlformats.org/package/2006/content-types">
  <Default Extension="fntdata" ContentType="application/x-fontdata"/>
  <Default Extension="jpg" ContentType="image/jpeg"/>
  <Default Extension="png" ContentType="image/png"/>
  <Default Extension="rels" ContentType="application/vnd.openxmlformats-package.relationships+xml"/>
  <Default Extension="xml" ContentType="application/xml"/>
  <Override PartName="/ppt/theme/theme1.xml" ContentType="application/vnd.openxmlformats-officedocument.theme+xml"/>
  <Override PartName="/ppt/theme/theme2.xml" ContentType="application/vnd.openxmlformats-officedocument.them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2" Type="http://schemas.openxmlformats.org/officeDocument/2006/relationships/custom-properties" Target="docProps/custom.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p:sldMasterIdLst>
    <p:sldMasterId id="2147483660"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Lst>
  <p:sldSz cy="5143500" cx="9144000"/>
  <p:notesSz cx="6858000" cy="9144000"/>
  <p:embeddedFontLst>
    <p:embeddedFont>
      <p:font typeface="Roboto"/>
      <p:regular r:id="rId28"/>
      <p:bold r:id="rId29"/>
      <p:italic r:id="rId30"/>
      <p:boldItalic r:id="rId31"/>
    </p:embeddedFont>
    <p:embeddedFont>
      <p:font typeface="PT Sans Narrow"/>
      <p:regular r:id="rId32"/>
      <p:bold r:id="rId33"/>
    </p:embeddedFont>
    <p:embeddedFont>
      <p:font typeface="Open Sans"/>
      <p:regular r:id="rId34"/>
      <p:bold r:id="rId35"/>
      <p:italic r:id="rId36"/>
      <p:boldItalic r:id="rId37"/>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1620">
          <p15:clr>
            <a:srgbClr val="747775"/>
          </p15:clr>
        </p15:guide>
        <p15:guide id="2" pos="2880">
          <p15:clr>
            <a:srgbClr val="747775"/>
          </p15:clr>
        </p15:guide>
      </p15:sldGuideLst>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Comments="0">
  <p:slideViewPr>
    <p:cSldViewPr snapToGrid="0">
      <p:cViewPr varScale="1">
        <p:scale>
          <a:sx n="100" d="100"/>
          <a:sy n="100" d="100"/>
        </p:scale>
        <p:origin x="0" y="0"/>
      </p:cViewPr>
      <p:guideLst>
        <p:guide pos="1620" orient="horz"/>
        <p:guide pos="2880"/>
      </p:guideLst>
    </p:cSldViewPr>
  </p:slideViewPr>
</p:viewPr>
</file>

<file path=ppt/_rels/presentation.xml.rels><?xml version="1.0" encoding="UTF-8" standalone="yes"?>
<Relationships xmlns="http://schemas.openxmlformats.org/package/2006/relationships"><Relationship Id="rId26" Type="http://schemas.openxmlformats.org/officeDocument/2006/relationships/slide" Target="slides/slide21.xml"/><Relationship Id="rId13" Type="http://schemas.openxmlformats.org/officeDocument/2006/relationships/slide" Target="slides/slide8.xml"/><Relationship Id="rId18" Type="http://schemas.openxmlformats.org/officeDocument/2006/relationships/slide" Target="slides/slide13.xml"/><Relationship Id="rId39" Type="http://schemas.openxmlformats.org/officeDocument/2006/relationships/customXml" Target="../customXml/item2.xml"/><Relationship Id="rId21" Type="http://schemas.openxmlformats.org/officeDocument/2006/relationships/slide" Target="slides/slide16.xml"/><Relationship Id="rId34" Type="http://schemas.openxmlformats.org/officeDocument/2006/relationships/font" Target="fonts/OpenSans-regular.fntdata"/><Relationship Id="rId25" Type="http://schemas.openxmlformats.org/officeDocument/2006/relationships/slide" Target="slides/slide20.xml"/><Relationship Id="rId7" Type="http://schemas.openxmlformats.org/officeDocument/2006/relationships/slide" Target="slides/slide2.xml"/><Relationship Id="rId33" Type="http://schemas.openxmlformats.org/officeDocument/2006/relationships/font" Target="fonts/PTSansNarrow-bold.fntdata"/><Relationship Id="rId12" Type="http://schemas.openxmlformats.org/officeDocument/2006/relationships/slide" Target="slides/slide7.xml"/><Relationship Id="rId17" Type="http://schemas.openxmlformats.org/officeDocument/2006/relationships/slide" Target="slides/slide12.xml"/><Relationship Id="rId38" Type="http://schemas.openxmlformats.org/officeDocument/2006/relationships/customXml" Target="../customXml/item1.xml"/><Relationship Id="rId20" Type="http://schemas.openxmlformats.org/officeDocument/2006/relationships/slide" Target="slides/slide15.xml"/><Relationship Id="rId2" Type="http://schemas.openxmlformats.org/officeDocument/2006/relationships/viewProps" Target="viewProps.xml"/><Relationship Id="rId29" Type="http://schemas.openxmlformats.org/officeDocument/2006/relationships/font" Target="fonts/Roboto-bold.fntdata"/><Relationship Id="rId16" Type="http://schemas.openxmlformats.org/officeDocument/2006/relationships/slide" Target="slides/slide11.xml"/><Relationship Id="rId24" Type="http://schemas.openxmlformats.org/officeDocument/2006/relationships/slide" Target="slides/slide19.xml"/><Relationship Id="rId1" Type="http://schemas.openxmlformats.org/officeDocument/2006/relationships/theme" Target="theme/theme2.xml"/><Relationship Id="rId6" Type="http://schemas.openxmlformats.org/officeDocument/2006/relationships/slide" Target="slides/slide1.xml"/><Relationship Id="rId11" Type="http://schemas.openxmlformats.org/officeDocument/2006/relationships/slide" Target="slides/slide6.xml"/><Relationship Id="rId32" Type="http://schemas.openxmlformats.org/officeDocument/2006/relationships/font" Target="fonts/PTSansNarrow-regular.fntdata"/><Relationship Id="rId37" Type="http://schemas.openxmlformats.org/officeDocument/2006/relationships/font" Target="fonts/OpenSans-boldItalic.fntdata"/><Relationship Id="rId40" Type="http://schemas.openxmlformats.org/officeDocument/2006/relationships/customXml" Target="../customXml/item3.xml"/><Relationship Id="rId23" Type="http://schemas.openxmlformats.org/officeDocument/2006/relationships/slide" Target="slides/slide18.xml"/><Relationship Id="rId28" Type="http://schemas.openxmlformats.org/officeDocument/2006/relationships/font" Target="fonts/Roboto-regular.fntdata"/><Relationship Id="rId5" Type="http://schemas.openxmlformats.org/officeDocument/2006/relationships/notesMaster" Target="notesMasters/notesMaster1.xml"/><Relationship Id="rId15" Type="http://schemas.openxmlformats.org/officeDocument/2006/relationships/slide" Target="slides/slide10.xml"/><Relationship Id="rId36" Type="http://schemas.openxmlformats.org/officeDocument/2006/relationships/font" Target="fonts/OpenSans-italic.fntdata"/><Relationship Id="rId31" Type="http://schemas.openxmlformats.org/officeDocument/2006/relationships/font" Target="fonts/Roboto-boldItalic.fntdata"/><Relationship Id="rId10" Type="http://schemas.openxmlformats.org/officeDocument/2006/relationships/slide" Target="slides/slide5.xml"/><Relationship Id="rId19" Type="http://schemas.openxmlformats.org/officeDocument/2006/relationships/slide" Target="slides/slide14.xml"/><Relationship Id="rId22" Type="http://schemas.openxmlformats.org/officeDocument/2006/relationships/slide" Target="slides/slide17.xml"/><Relationship Id="rId4" Type="http://schemas.openxmlformats.org/officeDocument/2006/relationships/slideMaster" Target="slideMasters/slideMaster1.xml"/><Relationship Id="rId9" Type="http://schemas.openxmlformats.org/officeDocument/2006/relationships/slide" Target="slides/slide4.xml"/><Relationship Id="rId27" Type="http://schemas.openxmlformats.org/officeDocument/2006/relationships/slide" Target="slides/slide22.xml"/><Relationship Id="rId30" Type="http://schemas.openxmlformats.org/officeDocument/2006/relationships/font" Target="fonts/Roboto-italic.fntdata"/><Relationship Id="rId35" Type="http://schemas.openxmlformats.org/officeDocument/2006/relationships/font" Target="fonts/OpenSans-bold.fntdata"/><Relationship Id="rId14" Type="http://schemas.openxmlformats.org/officeDocument/2006/relationships/slide" Target="slides/slide9.xml"/><Relationship Id="rId8" Type="http://schemas.openxmlformats.org/officeDocument/2006/relationships/slide" Target="slides/slide3.xml"/><Relationship Id="rId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300" y="685800"/>
            <a:ext cx="6096075"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www.dhs.gov/news/2025/01/29/president-trump-signs-laken-riley-act-law" TargetMode="External"/><Relationship Id="rId3" Type="http://schemas.openxmlformats.org/officeDocument/2006/relationships/hyperlink" Target="https://www.dhs.gov/news/2025/04/11/secretary-noem-reminds-foreign-nationals-register-or-face-legal-penalties" TargetMode="Externa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mmigrantjustice.org/research/explainer-too-fast-for-fairness-expedited-removal-and-the-family-expedited-removal-management-program/" TargetMode="External"/><Relationship Id="rId3" Type="http://schemas.openxmlformats.org/officeDocument/2006/relationships/hyperlink" Target="https://www.americanimmigrationcouncil.org/fact-sheet/expedited-removal/" TargetMode="Externa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hyperlink" Target="https://immigrantjustice.org/press-release/nijc-calls-for-halt-to-trumps-new-draconian-registration-requirement-that-endangers-immigrants-fundamental-rights/" TargetMode="External"/><Relationship Id="rId3" Type="http://schemas.openxmlformats.org/officeDocument/2006/relationships/hyperlink" Target="https://www.nilc.org/resources/faq-the-trump-immigration-registration-requirement/" TargetMode="Externa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66" name="Shape 66"/>
        <p:cNvGrpSpPr/>
        <p:nvPr/>
      </p:nvGrpSpPr>
      <p:grpSpPr>
        <a:xfrm>
          <a:off x="0" y="0"/>
          <a:ext cx="0" cy="0"/>
          <a:chOff x="0" y="0"/>
          <a:chExt cx="0" cy="0"/>
        </a:xfrm>
      </p:grpSpPr>
      <p:sp>
        <p:nvSpPr>
          <p:cNvPr id="67" name="Google Shape;67;gc6f73a04f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68" name="Google Shape;68;gc6f73a04f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6" name="Shape 126"/>
        <p:cNvGrpSpPr/>
        <p:nvPr/>
      </p:nvGrpSpPr>
      <p:grpSpPr>
        <a:xfrm>
          <a:off x="0" y="0"/>
          <a:ext cx="0" cy="0"/>
          <a:chOff x="0" y="0"/>
          <a:chExt cx="0" cy="0"/>
        </a:xfrm>
      </p:grpSpPr>
      <p:sp>
        <p:nvSpPr>
          <p:cNvPr id="127" name="Google Shape;127;g345feb65940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8" name="Google Shape;128;g345feb6594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2" name="Shape 132"/>
        <p:cNvGrpSpPr/>
        <p:nvPr/>
      </p:nvGrpSpPr>
      <p:grpSpPr>
        <a:xfrm>
          <a:off x="0" y="0"/>
          <a:ext cx="0" cy="0"/>
          <a:chOff x="0" y="0"/>
          <a:chExt cx="0" cy="0"/>
        </a:xfrm>
      </p:grpSpPr>
      <p:sp>
        <p:nvSpPr>
          <p:cNvPr id="133" name="Google Shape;133;g3783eebf6ba_1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34" name="Google Shape;134;g3783eebf6ba_1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8" name="Shape 138"/>
        <p:cNvGrpSpPr/>
        <p:nvPr/>
      </p:nvGrpSpPr>
      <p:grpSpPr>
        <a:xfrm>
          <a:off x="0" y="0"/>
          <a:ext cx="0" cy="0"/>
          <a:chOff x="0" y="0"/>
          <a:chExt cx="0" cy="0"/>
        </a:xfrm>
      </p:grpSpPr>
      <p:sp>
        <p:nvSpPr>
          <p:cNvPr id="139" name="Google Shape;139;g345feb65940_0_1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0" name="Google Shape;140;g345feb65940_0_1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5" name="Shape 145"/>
        <p:cNvGrpSpPr/>
        <p:nvPr/>
      </p:nvGrpSpPr>
      <p:grpSpPr>
        <a:xfrm>
          <a:off x="0" y="0"/>
          <a:ext cx="0" cy="0"/>
          <a:chOff x="0" y="0"/>
          <a:chExt cx="0" cy="0"/>
        </a:xfrm>
      </p:grpSpPr>
      <p:sp>
        <p:nvSpPr>
          <p:cNvPr id="146" name="Google Shape;146;g345feb65940_0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47" name="Google Shape;147;g345feb65940_0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1" name="Shape 151"/>
        <p:cNvGrpSpPr/>
        <p:nvPr/>
      </p:nvGrpSpPr>
      <p:grpSpPr>
        <a:xfrm>
          <a:off x="0" y="0"/>
          <a:ext cx="0" cy="0"/>
          <a:chOff x="0" y="0"/>
          <a:chExt cx="0" cy="0"/>
        </a:xfrm>
      </p:grpSpPr>
      <p:sp>
        <p:nvSpPr>
          <p:cNvPr id="152" name="Google Shape;152;g345feb65940_0_2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53" name="Google Shape;153;g345feb65940_0_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9" name="Shape 159"/>
        <p:cNvGrpSpPr/>
        <p:nvPr/>
      </p:nvGrpSpPr>
      <p:grpSpPr>
        <a:xfrm>
          <a:off x="0" y="0"/>
          <a:ext cx="0" cy="0"/>
          <a:chOff x="0" y="0"/>
          <a:chExt cx="0" cy="0"/>
        </a:xfrm>
      </p:grpSpPr>
      <p:sp>
        <p:nvSpPr>
          <p:cNvPr id="160" name="Google Shape;160;g3783eebf6ba_1_36: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1" name="Google Shape;161;g3783eebf6ba_1_3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6" name="Shape 166"/>
        <p:cNvGrpSpPr/>
        <p:nvPr/>
      </p:nvGrpSpPr>
      <p:grpSpPr>
        <a:xfrm>
          <a:off x="0" y="0"/>
          <a:ext cx="0" cy="0"/>
          <a:chOff x="0" y="0"/>
          <a:chExt cx="0" cy="0"/>
        </a:xfrm>
      </p:grpSpPr>
      <p:sp>
        <p:nvSpPr>
          <p:cNvPr id="167" name="Google Shape;167;g3783eebf6ba_1_62: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68" name="Google Shape;168;g3783eebf6ba_1_6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5" name="Shape 175"/>
        <p:cNvGrpSpPr/>
        <p:nvPr/>
      </p:nvGrpSpPr>
      <p:grpSpPr>
        <a:xfrm>
          <a:off x="0" y="0"/>
          <a:ext cx="0" cy="0"/>
          <a:chOff x="0" y="0"/>
          <a:chExt cx="0" cy="0"/>
        </a:xfrm>
      </p:grpSpPr>
      <p:sp>
        <p:nvSpPr>
          <p:cNvPr id="176" name="Google Shape;176;g374ae68c122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77" name="Google Shape;177;g374ae68c122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2" name="Shape 182"/>
        <p:cNvGrpSpPr/>
        <p:nvPr/>
      </p:nvGrpSpPr>
      <p:grpSpPr>
        <a:xfrm>
          <a:off x="0" y="0"/>
          <a:ext cx="0" cy="0"/>
          <a:chOff x="0" y="0"/>
          <a:chExt cx="0" cy="0"/>
        </a:xfrm>
      </p:grpSpPr>
      <p:sp>
        <p:nvSpPr>
          <p:cNvPr id="183" name="Google Shape;183;g3783eebf6ba_1_71: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84" name="Google Shape;184;g3783eebf6ba_1_7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8" name="Shape 188"/>
        <p:cNvGrpSpPr/>
        <p:nvPr/>
      </p:nvGrpSpPr>
      <p:grpSpPr>
        <a:xfrm>
          <a:off x="0" y="0"/>
          <a:ext cx="0" cy="0"/>
          <a:chOff x="0" y="0"/>
          <a:chExt cx="0" cy="0"/>
        </a:xfrm>
      </p:grpSpPr>
      <p:sp>
        <p:nvSpPr>
          <p:cNvPr id="189" name="Google Shape;189;g37852e53517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0" name="Google Shape;190;g37852e53517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3" name="Shape 73"/>
        <p:cNvGrpSpPr/>
        <p:nvPr/>
      </p:nvGrpSpPr>
      <p:grpSpPr>
        <a:xfrm>
          <a:off x="0" y="0"/>
          <a:ext cx="0" cy="0"/>
          <a:chOff x="0" y="0"/>
          <a:chExt cx="0" cy="0"/>
        </a:xfrm>
      </p:grpSpPr>
      <p:sp>
        <p:nvSpPr>
          <p:cNvPr id="74" name="Google Shape;74;g374881ce8f6_0_58:notes"/>
          <p:cNvSpPr txBox="1"/>
          <p:nvPr>
            <p:ph idx="1" type="body"/>
          </p:nvPr>
        </p:nvSpPr>
        <p:spPr>
          <a:xfrm>
            <a:off x="2286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5" name="Shape 195"/>
        <p:cNvGrpSpPr/>
        <p:nvPr/>
      </p:nvGrpSpPr>
      <p:grpSpPr>
        <a:xfrm>
          <a:off x="0" y="0"/>
          <a:ext cx="0" cy="0"/>
          <a:chOff x="0" y="0"/>
          <a:chExt cx="0" cy="0"/>
        </a:xfrm>
      </p:grpSpPr>
      <p:sp>
        <p:nvSpPr>
          <p:cNvPr id="196" name="Google Shape;196;g3783eebf6ba_2_7: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97" name="Google Shape;197;g3783eebf6ba_2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1" name="Shape 201"/>
        <p:cNvGrpSpPr/>
        <p:nvPr/>
      </p:nvGrpSpPr>
      <p:grpSpPr>
        <a:xfrm>
          <a:off x="0" y="0"/>
          <a:ext cx="0" cy="0"/>
          <a:chOff x="0" y="0"/>
          <a:chExt cx="0" cy="0"/>
        </a:xfrm>
      </p:grpSpPr>
      <p:sp>
        <p:nvSpPr>
          <p:cNvPr id="202" name="Google Shape;202;g345feb65940_0_45: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203" name="Google Shape;203;g345feb65940_0_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7" name="Shape 207"/>
        <p:cNvGrpSpPr/>
        <p:nvPr/>
      </p:nvGrpSpPr>
      <p:grpSpPr>
        <a:xfrm>
          <a:off x="0" y="0"/>
          <a:ext cx="0" cy="0"/>
          <a:chOff x="0" y="0"/>
          <a:chExt cx="0" cy="0"/>
        </a:xfrm>
      </p:grpSpPr>
      <p:sp>
        <p:nvSpPr>
          <p:cNvPr id="208" name="Google Shape;208;gc6f73a04f_0_4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9" name="Google Shape;209;gc6f73a04f_0_4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79" name="Shape 79"/>
        <p:cNvGrpSpPr/>
        <p:nvPr/>
      </p:nvGrpSpPr>
      <p:grpSpPr>
        <a:xfrm>
          <a:off x="0" y="0"/>
          <a:ext cx="0" cy="0"/>
          <a:chOff x="0" y="0"/>
          <a:chExt cx="0" cy="0"/>
        </a:xfrm>
      </p:grpSpPr>
      <p:sp>
        <p:nvSpPr>
          <p:cNvPr id="80" name="Google Shape;80;g37852e53517_0_1: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1" name="Google Shape;81;g37852e53517_0_1: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87" name="Shape 87"/>
        <p:cNvGrpSpPr/>
        <p:nvPr/>
      </p:nvGrpSpPr>
      <p:grpSpPr>
        <a:xfrm>
          <a:off x="0" y="0"/>
          <a:ext cx="0" cy="0"/>
          <a:chOff x="0" y="0"/>
          <a:chExt cx="0" cy="0"/>
        </a:xfrm>
      </p:grpSpPr>
      <p:sp>
        <p:nvSpPr>
          <p:cNvPr id="88" name="Google Shape;88;g374e58a9528_0_6: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89" name="Google Shape;89;g374e58a9528_0_6: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1ede8328c9_0_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1ede8328c9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0" name="Shape 100"/>
        <p:cNvGrpSpPr/>
        <p:nvPr/>
      </p:nvGrpSpPr>
      <p:grpSpPr>
        <a:xfrm>
          <a:off x="0" y="0"/>
          <a:ext cx="0" cy="0"/>
          <a:chOff x="0" y="0"/>
          <a:chExt cx="0" cy="0"/>
        </a:xfrm>
      </p:grpSpPr>
      <p:sp>
        <p:nvSpPr>
          <p:cNvPr id="101" name="Google Shape;101;g31ede8328c9_0_10:notes"/>
          <p:cNvSpPr/>
          <p:nvPr>
            <p:ph idx="2" type="sldImg"/>
          </p:nvPr>
        </p:nvSpPr>
        <p:spPr>
          <a:xfrm>
            <a:off x="381188"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2" name="Google Shape;102;g31ede8328c9_0_1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President Trump Signs the Laken Riley Act into Law | Homeland Security</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Secretary Noem Reminds Foreign Nationals to Register or Face Legal Penalties | Homeland Security</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7" name="Shape 107"/>
        <p:cNvGrpSpPr/>
        <p:nvPr/>
      </p:nvGrpSpPr>
      <p:grpSpPr>
        <a:xfrm>
          <a:off x="0" y="0"/>
          <a:ext cx="0" cy="0"/>
          <a:chOff x="0" y="0"/>
          <a:chExt cx="0" cy="0"/>
        </a:xfrm>
      </p:grpSpPr>
      <p:sp>
        <p:nvSpPr>
          <p:cNvPr id="108" name="Google Shape;108;g3783eebf6ba_1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09" name="Google Shape;109;g3783eebf6ba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Explainer | Too Fast for Fairness: “Expedited Removal” and the Family Expedited Removal Management Program - National Immigrant Justice Center</a:t>
            </a:r>
            <a:endParaRPr/>
          </a:p>
          <a:p>
            <a:pPr indent="0" lvl="0" marL="0" rtl="0" algn="l">
              <a:spcBef>
                <a:spcPts val="0"/>
              </a:spcBef>
              <a:spcAft>
                <a:spcPts val="0"/>
              </a:spcAft>
              <a:buNone/>
            </a:pPr>
            <a:r>
              <a:rPr lang="en" u="sng">
                <a:solidFill>
                  <a:schemeClr val="hlink"/>
                </a:solidFill>
                <a:hlinkClick r:id="rId3"/>
              </a:rPr>
              <a:t>Expedited Removal Explainer - American Immigration Council</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3" name="Shape 113"/>
        <p:cNvGrpSpPr/>
        <p:nvPr/>
      </p:nvGrpSpPr>
      <p:grpSpPr>
        <a:xfrm>
          <a:off x="0" y="0"/>
          <a:ext cx="0" cy="0"/>
          <a:chOff x="0" y="0"/>
          <a:chExt cx="0" cy="0"/>
        </a:xfrm>
      </p:grpSpPr>
      <p:sp>
        <p:nvSpPr>
          <p:cNvPr id="114" name="Google Shape;114;g3783eebf6ba_1_9: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15" name="Google Shape;115;g3783eebf6ba_1_9: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rPr lang="en" u="sng">
                <a:solidFill>
                  <a:schemeClr val="hlink"/>
                </a:solidFill>
                <a:hlinkClick r:id="rId2"/>
              </a:rPr>
              <a:t>NIJC Calls for Halt to Trump’s New Draconian Registration Requirement that Endangers Immigrants’ Fundamental Rights  - National Immigrant Justice Center</a:t>
            </a:r>
            <a:endParaRPr/>
          </a:p>
          <a:p>
            <a:pPr indent="0" lvl="0" marL="0" rtl="0" algn="l">
              <a:spcBef>
                <a:spcPts val="0"/>
              </a:spcBef>
              <a:spcAft>
                <a:spcPts val="0"/>
              </a:spcAft>
              <a:buNone/>
            </a:pPr>
            <a:r>
              <a:t/>
            </a:r>
            <a:endParaRPr/>
          </a:p>
          <a:p>
            <a:pPr indent="0" lvl="0" marL="0" rtl="0" algn="l">
              <a:spcBef>
                <a:spcPts val="0"/>
              </a:spcBef>
              <a:spcAft>
                <a:spcPts val="0"/>
              </a:spcAft>
              <a:buNone/>
            </a:pPr>
            <a:r>
              <a:rPr lang="en" u="sng">
                <a:solidFill>
                  <a:schemeClr val="hlink"/>
                </a:solidFill>
                <a:hlinkClick r:id="rId3"/>
              </a:rPr>
              <a:t>FAQ: The Trump Immigration Registration Requirement - NILC</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9" name="Shape 119"/>
        <p:cNvGrpSpPr/>
        <p:nvPr/>
      </p:nvGrpSpPr>
      <p:grpSpPr>
        <a:xfrm>
          <a:off x="0" y="0"/>
          <a:ext cx="0" cy="0"/>
          <a:chOff x="0" y="0"/>
          <a:chExt cx="0" cy="0"/>
        </a:xfrm>
      </p:grpSpPr>
      <p:sp>
        <p:nvSpPr>
          <p:cNvPr id="120" name="Google Shape;120;g374881ce8f6_0_0:notes"/>
          <p:cNvSpPr/>
          <p:nvPr>
            <p:ph idx="2" type="sldImg"/>
          </p:nvPr>
        </p:nvSpPr>
        <p:spPr>
          <a:xfrm>
            <a:off x="381300" y="685800"/>
            <a:ext cx="6096000" cy="3429000"/>
          </a:xfrm>
          <a:custGeom>
            <a:rect b="b" l="l" r="r" t="t"/>
            <a:pathLst>
              <a:path extrusionOk="0" h="120000" w="120000">
                <a:moveTo>
                  <a:pt x="0" y="0"/>
                </a:moveTo>
                <a:lnTo>
                  <a:pt x="120000" y="0"/>
                </a:lnTo>
                <a:lnTo>
                  <a:pt x="120000" y="120000"/>
                </a:lnTo>
                <a:lnTo>
                  <a:pt x="0" y="120000"/>
                </a:lnTo>
                <a:close/>
              </a:path>
            </a:pathLst>
          </a:custGeom>
        </p:spPr>
      </p:sp>
      <p:sp>
        <p:nvSpPr>
          <p:cNvPr id="121" name="Google Shape;121;g374881ce8f6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spTree>
      <p:nvGrpSpPr>
        <p:cNvPr id="9" name="Shape 9"/>
        <p:cNvGrpSpPr/>
        <p:nvPr/>
      </p:nvGrpSpPr>
      <p:grpSpPr>
        <a:xfrm>
          <a:off x="0" y="0"/>
          <a:ext cx="0" cy="0"/>
          <a:chOff x="0" y="0"/>
          <a:chExt cx="0" cy="0"/>
        </a:xfrm>
      </p:grpSpPr>
      <p:cxnSp>
        <p:nvCxnSpPr>
          <p:cNvPr id="10" name="Google Shape;10;p2"/>
          <p:cNvCxnSpPr/>
          <p:nvPr/>
        </p:nvCxnSpPr>
        <p:spPr>
          <a:xfrm>
            <a:off x="7007735" y="3176888"/>
            <a:ext cx="562200" cy="0"/>
          </a:xfrm>
          <a:prstGeom prst="straightConnector1">
            <a:avLst/>
          </a:prstGeom>
          <a:noFill/>
          <a:ln cap="flat" cmpd="sng" w="76200">
            <a:solidFill>
              <a:schemeClr val="lt2"/>
            </a:solidFill>
            <a:prstDash val="solid"/>
            <a:round/>
            <a:headEnd len="sm" w="sm" type="none"/>
            <a:tailEnd len="sm" w="sm" type="none"/>
          </a:ln>
        </p:spPr>
      </p:cxnSp>
      <p:cxnSp>
        <p:nvCxnSpPr>
          <p:cNvPr id="11" name="Google Shape;11;p2"/>
          <p:cNvCxnSpPr/>
          <p:nvPr/>
        </p:nvCxnSpPr>
        <p:spPr>
          <a:xfrm>
            <a:off x="1575035" y="3158252"/>
            <a:ext cx="562200" cy="0"/>
          </a:xfrm>
          <a:prstGeom prst="straightConnector1">
            <a:avLst/>
          </a:prstGeom>
          <a:noFill/>
          <a:ln cap="flat" cmpd="sng" w="76200">
            <a:solidFill>
              <a:schemeClr val="lt2"/>
            </a:solidFill>
            <a:prstDash val="solid"/>
            <a:round/>
            <a:headEnd len="sm" w="sm" type="none"/>
            <a:tailEnd len="sm" w="sm" type="none"/>
          </a:ln>
        </p:spPr>
      </p:cxnSp>
      <p:grpSp>
        <p:nvGrpSpPr>
          <p:cNvPr id="12" name="Google Shape;12;p2"/>
          <p:cNvGrpSpPr/>
          <p:nvPr/>
        </p:nvGrpSpPr>
        <p:grpSpPr>
          <a:xfrm>
            <a:off x="1004144" y="1022025"/>
            <a:ext cx="7136668" cy="152400"/>
            <a:chOff x="1346429" y="1011300"/>
            <a:chExt cx="6452100" cy="152400"/>
          </a:xfrm>
        </p:grpSpPr>
        <p:cxnSp>
          <p:nvCxnSpPr>
            <p:cNvPr id="13" name="Google Shape;13;p2"/>
            <p:cNvCxnSpPr/>
            <p:nvPr/>
          </p:nvCxnSpPr>
          <p:spPr>
            <a:xfrm rot="10800000">
              <a:off x="1346429" y="1011300"/>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4" name="Google Shape;14;p2"/>
            <p:cNvCxnSpPr/>
            <p:nvPr/>
          </p:nvCxnSpPr>
          <p:spPr>
            <a:xfrm rot="10800000">
              <a:off x="1346429" y="1163700"/>
              <a:ext cx="6452100" cy="0"/>
            </a:xfrm>
            <a:prstGeom prst="straightConnector1">
              <a:avLst/>
            </a:prstGeom>
            <a:noFill/>
            <a:ln cap="flat" cmpd="sng" w="9525">
              <a:solidFill>
                <a:schemeClr val="accent3"/>
              </a:solidFill>
              <a:prstDash val="solid"/>
              <a:round/>
              <a:headEnd len="sm" w="sm" type="none"/>
              <a:tailEnd len="sm" w="sm" type="none"/>
            </a:ln>
          </p:spPr>
        </p:cxnSp>
      </p:grpSp>
      <p:grpSp>
        <p:nvGrpSpPr>
          <p:cNvPr id="15" name="Google Shape;15;p2"/>
          <p:cNvGrpSpPr/>
          <p:nvPr/>
        </p:nvGrpSpPr>
        <p:grpSpPr>
          <a:xfrm>
            <a:off x="1004151" y="3969100"/>
            <a:ext cx="7136668" cy="152400"/>
            <a:chOff x="1346435" y="3969088"/>
            <a:chExt cx="6452100" cy="152400"/>
          </a:xfrm>
        </p:grpSpPr>
        <p:cxnSp>
          <p:nvCxnSpPr>
            <p:cNvPr id="16" name="Google Shape;16;p2"/>
            <p:cNvCxnSpPr/>
            <p:nvPr/>
          </p:nvCxnSpPr>
          <p:spPr>
            <a:xfrm>
              <a:off x="1346435" y="4121488"/>
              <a:ext cx="6452100" cy="0"/>
            </a:xfrm>
            <a:prstGeom prst="straightConnector1">
              <a:avLst/>
            </a:prstGeom>
            <a:noFill/>
            <a:ln cap="flat" cmpd="sng" w="76200">
              <a:solidFill>
                <a:schemeClr val="accent3"/>
              </a:solidFill>
              <a:prstDash val="solid"/>
              <a:round/>
              <a:headEnd len="sm" w="sm" type="none"/>
              <a:tailEnd len="sm" w="sm" type="none"/>
            </a:ln>
          </p:spPr>
        </p:cxnSp>
        <p:cxnSp>
          <p:nvCxnSpPr>
            <p:cNvPr id="17" name="Google Shape;17;p2"/>
            <p:cNvCxnSpPr/>
            <p:nvPr/>
          </p:nvCxnSpPr>
          <p:spPr>
            <a:xfrm>
              <a:off x="1346435" y="3969088"/>
              <a:ext cx="6452100" cy="0"/>
            </a:xfrm>
            <a:prstGeom prst="straightConnector1">
              <a:avLst/>
            </a:prstGeom>
            <a:noFill/>
            <a:ln cap="flat" cmpd="sng" w="9525">
              <a:solidFill>
                <a:schemeClr val="accent3"/>
              </a:solidFill>
              <a:prstDash val="solid"/>
              <a:round/>
              <a:headEnd len="sm" w="sm" type="none"/>
              <a:tailEnd len="sm" w="sm" type="none"/>
            </a:ln>
          </p:spPr>
        </p:cxnSp>
      </p:grpSp>
      <p:sp>
        <p:nvSpPr>
          <p:cNvPr id="18" name="Google Shape;18;p2"/>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lvl1pPr lvl="0" algn="ctr">
              <a:spcBef>
                <a:spcPts val="0"/>
              </a:spcBef>
              <a:spcAft>
                <a:spcPts val="0"/>
              </a:spcAft>
              <a:buSzPts val="5400"/>
              <a:buNone/>
              <a:defRPr sz="5400"/>
            </a:lvl1pPr>
            <a:lvl2pPr lvl="1" algn="ctr">
              <a:spcBef>
                <a:spcPts val="0"/>
              </a:spcBef>
              <a:spcAft>
                <a:spcPts val="0"/>
              </a:spcAft>
              <a:buSzPts val="5400"/>
              <a:buNone/>
              <a:defRPr sz="5400"/>
            </a:lvl2pPr>
            <a:lvl3pPr lvl="2" algn="ctr">
              <a:spcBef>
                <a:spcPts val="0"/>
              </a:spcBef>
              <a:spcAft>
                <a:spcPts val="0"/>
              </a:spcAft>
              <a:buSzPts val="5400"/>
              <a:buNone/>
              <a:defRPr sz="5400"/>
            </a:lvl3pPr>
            <a:lvl4pPr lvl="3" algn="ctr">
              <a:spcBef>
                <a:spcPts val="0"/>
              </a:spcBef>
              <a:spcAft>
                <a:spcPts val="0"/>
              </a:spcAft>
              <a:buSzPts val="5400"/>
              <a:buNone/>
              <a:defRPr sz="5400"/>
            </a:lvl4pPr>
            <a:lvl5pPr lvl="4" algn="ctr">
              <a:spcBef>
                <a:spcPts val="0"/>
              </a:spcBef>
              <a:spcAft>
                <a:spcPts val="0"/>
              </a:spcAft>
              <a:buSzPts val="5400"/>
              <a:buNone/>
              <a:defRPr sz="5400"/>
            </a:lvl5pPr>
            <a:lvl6pPr lvl="5" algn="ctr">
              <a:spcBef>
                <a:spcPts val="0"/>
              </a:spcBef>
              <a:spcAft>
                <a:spcPts val="0"/>
              </a:spcAft>
              <a:buSzPts val="5400"/>
              <a:buNone/>
              <a:defRPr sz="5400"/>
            </a:lvl6pPr>
            <a:lvl7pPr lvl="6" algn="ctr">
              <a:spcBef>
                <a:spcPts val="0"/>
              </a:spcBef>
              <a:spcAft>
                <a:spcPts val="0"/>
              </a:spcAft>
              <a:buSzPts val="5400"/>
              <a:buNone/>
              <a:defRPr sz="5400"/>
            </a:lvl7pPr>
            <a:lvl8pPr lvl="7" algn="ctr">
              <a:spcBef>
                <a:spcPts val="0"/>
              </a:spcBef>
              <a:spcAft>
                <a:spcPts val="0"/>
              </a:spcAft>
              <a:buSzPts val="5400"/>
              <a:buNone/>
              <a:defRPr sz="5400"/>
            </a:lvl8pPr>
            <a:lvl9pPr lvl="8" algn="ctr">
              <a:spcBef>
                <a:spcPts val="0"/>
              </a:spcBef>
              <a:spcAft>
                <a:spcPts val="0"/>
              </a:spcAft>
              <a:buSzPts val="5400"/>
              <a:buNone/>
              <a:defRPr sz="5400"/>
            </a:lvl9pPr>
          </a:lstStyle>
          <a:p/>
        </p:txBody>
      </p:sp>
      <p:sp>
        <p:nvSpPr>
          <p:cNvPr id="19" name="Google Shape;19;p2"/>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400"/>
              <a:buNone/>
              <a:defRPr sz="2400"/>
            </a:lvl1pPr>
            <a:lvl2pPr lvl="1" algn="ctr">
              <a:lnSpc>
                <a:spcPct val="100000"/>
              </a:lnSpc>
              <a:spcBef>
                <a:spcPts val="0"/>
              </a:spcBef>
              <a:spcAft>
                <a:spcPts val="0"/>
              </a:spcAft>
              <a:buSzPts val="2400"/>
              <a:buNone/>
              <a:defRPr sz="2400"/>
            </a:lvl2pPr>
            <a:lvl3pPr lvl="2" algn="ctr">
              <a:lnSpc>
                <a:spcPct val="100000"/>
              </a:lnSpc>
              <a:spcBef>
                <a:spcPts val="0"/>
              </a:spcBef>
              <a:spcAft>
                <a:spcPts val="0"/>
              </a:spcAft>
              <a:buSzPts val="2400"/>
              <a:buNone/>
              <a:defRPr sz="2400"/>
            </a:lvl3pPr>
            <a:lvl4pPr lvl="3" algn="ctr">
              <a:lnSpc>
                <a:spcPct val="100000"/>
              </a:lnSpc>
              <a:spcBef>
                <a:spcPts val="0"/>
              </a:spcBef>
              <a:spcAft>
                <a:spcPts val="0"/>
              </a:spcAft>
              <a:buSzPts val="2400"/>
              <a:buNone/>
              <a:defRPr sz="2400"/>
            </a:lvl4pPr>
            <a:lvl5pPr lvl="4" algn="ctr">
              <a:lnSpc>
                <a:spcPct val="100000"/>
              </a:lnSpc>
              <a:spcBef>
                <a:spcPts val="0"/>
              </a:spcBef>
              <a:spcAft>
                <a:spcPts val="0"/>
              </a:spcAft>
              <a:buSzPts val="2400"/>
              <a:buNone/>
              <a:defRPr sz="2400"/>
            </a:lvl5pPr>
            <a:lvl6pPr lvl="5" algn="ctr">
              <a:lnSpc>
                <a:spcPct val="100000"/>
              </a:lnSpc>
              <a:spcBef>
                <a:spcPts val="0"/>
              </a:spcBef>
              <a:spcAft>
                <a:spcPts val="0"/>
              </a:spcAft>
              <a:buSzPts val="2400"/>
              <a:buNone/>
              <a:defRPr sz="2400"/>
            </a:lvl6pPr>
            <a:lvl7pPr lvl="6" algn="ctr">
              <a:lnSpc>
                <a:spcPct val="100000"/>
              </a:lnSpc>
              <a:spcBef>
                <a:spcPts val="0"/>
              </a:spcBef>
              <a:spcAft>
                <a:spcPts val="0"/>
              </a:spcAft>
              <a:buSzPts val="2400"/>
              <a:buNone/>
              <a:defRPr sz="2400"/>
            </a:lvl7pPr>
            <a:lvl8pPr lvl="7" algn="ctr">
              <a:lnSpc>
                <a:spcPct val="100000"/>
              </a:lnSpc>
              <a:spcBef>
                <a:spcPts val="0"/>
              </a:spcBef>
              <a:spcAft>
                <a:spcPts val="0"/>
              </a:spcAft>
              <a:buSzPts val="2400"/>
              <a:buNone/>
              <a:defRPr sz="2400"/>
            </a:lvl8pPr>
            <a:lvl9pPr lvl="8" algn="ctr">
              <a:lnSpc>
                <a:spcPct val="100000"/>
              </a:lnSpc>
              <a:spcBef>
                <a:spcPts val="0"/>
              </a:spcBef>
              <a:spcAft>
                <a:spcPts val="0"/>
              </a:spcAft>
              <a:buSzPts val="2400"/>
              <a:buNone/>
              <a:defRPr sz="2400"/>
            </a:lvl9pPr>
          </a:lstStyle>
          <a:p/>
        </p:txBody>
      </p:sp>
      <p:sp>
        <p:nvSpPr>
          <p:cNvPr id="20" name="Google Shape;20;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spTree>
      <p:nvGrpSpPr>
        <p:cNvPr id="55" name="Shape 55"/>
        <p:cNvGrpSpPr/>
        <p:nvPr/>
      </p:nvGrpSpPr>
      <p:grpSpPr>
        <a:xfrm>
          <a:off x="0" y="0"/>
          <a:ext cx="0" cy="0"/>
          <a:chOff x="0" y="0"/>
          <a:chExt cx="0" cy="0"/>
        </a:xfrm>
      </p:grpSpPr>
      <p:sp>
        <p:nvSpPr>
          <p:cNvPr id="56" name="Google Shape;56;p11"/>
          <p:cNvSpPr/>
          <p:nvPr/>
        </p:nvSpPr>
        <p:spPr>
          <a:xfrm>
            <a:off x="-75" y="5045700"/>
            <a:ext cx="9144000" cy="97800"/>
          </a:xfrm>
          <a:prstGeom prst="rect">
            <a:avLst/>
          </a:prstGeom>
          <a:solidFill>
            <a:schemeClr val="lt2"/>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7" name="Google Shape;57;p11"/>
          <p:cNvSpPr txBox="1"/>
          <p:nvPr>
            <p:ph hasCustomPrompt="1" type="title"/>
          </p:nvPr>
        </p:nvSpPr>
        <p:spPr>
          <a:xfrm>
            <a:off x="311700" y="1304850"/>
            <a:ext cx="8520600" cy="1538400"/>
          </a:xfrm>
          <a:prstGeom prst="rect">
            <a:avLst/>
          </a:prstGeom>
        </p:spPr>
        <p:txBody>
          <a:bodyPr anchorCtr="0" anchor="ctr" bIns="91425" lIns="91425" spcFirstLastPara="1" rIns="91425" wrap="square" tIns="91425">
            <a:normAutofit/>
          </a:bodyPr>
          <a:lstStyle>
            <a:lvl1pPr lvl="0" algn="ctr">
              <a:spcBef>
                <a:spcPts val="0"/>
              </a:spcBef>
              <a:spcAft>
                <a:spcPts val="0"/>
              </a:spcAft>
              <a:buClr>
                <a:schemeClr val="accent3"/>
              </a:buClr>
              <a:buSzPts val="13000"/>
              <a:buNone/>
              <a:defRPr sz="13000">
                <a:solidFill>
                  <a:schemeClr val="accent3"/>
                </a:solidFill>
              </a:defRPr>
            </a:lvl1pPr>
            <a:lvl2pPr lvl="1" algn="ctr">
              <a:spcBef>
                <a:spcPts val="0"/>
              </a:spcBef>
              <a:spcAft>
                <a:spcPts val="0"/>
              </a:spcAft>
              <a:buClr>
                <a:schemeClr val="accent3"/>
              </a:buClr>
              <a:buSzPts val="13000"/>
              <a:buNone/>
              <a:defRPr sz="13000">
                <a:solidFill>
                  <a:schemeClr val="accent3"/>
                </a:solidFill>
              </a:defRPr>
            </a:lvl2pPr>
            <a:lvl3pPr lvl="2" algn="ctr">
              <a:spcBef>
                <a:spcPts val="0"/>
              </a:spcBef>
              <a:spcAft>
                <a:spcPts val="0"/>
              </a:spcAft>
              <a:buClr>
                <a:schemeClr val="accent3"/>
              </a:buClr>
              <a:buSzPts val="13000"/>
              <a:buNone/>
              <a:defRPr sz="13000">
                <a:solidFill>
                  <a:schemeClr val="accent3"/>
                </a:solidFill>
              </a:defRPr>
            </a:lvl3pPr>
            <a:lvl4pPr lvl="3" algn="ctr">
              <a:spcBef>
                <a:spcPts val="0"/>
              </a:spcBef>
              <a:spcAft>
                <a:spcPts val="0"/>
              </a:spcAft>
              <a:buClr>
                <a:schemeClr val="accent3"/>
              </a:buClr>
              <a:buSzPts val="13000"/>
              <a:buNone/>
              <a:defRPr sz="13000">
                <a:solidFill>
                  <a:schemeClr val="accent3"/>
                </a:solidFill>
              </a:defRPr>
            </a:lvl4pPr>
            <a:lvl5pPr lvl="4" algn="ctr">
              <a:spcBef>
                <a:spcPts val="0"/>
              </a:spcBef>
              <a:spcAft>
                <a:spcPts val="0"/>
              </a:spcAft>
              <a:buClr>
                <a:schemeClr val="accent3"/>
              </a:buClr>
              <a:buSzPts val="13000"/>
              <a:buNone/>
              <a:defRPr sz="13000">
                <a:solidFill>
                  <a:schemeClr val="accent3"/>
                </a:solidFill>
              </a:defRPr>
            </a:lvl5pPr>
            <a:lvl6pPr lvl="5" algn="ctr">
              <a:spcBef>
                <a:spcPts val="0"/>
              </a:spcBef>
              <a:spcAft>
                <a:spcPts val="0"/>
              </a:spcAft>
              <a:buClr>
                <a:schemeClr val="accent3"/>
              </a:buClr>
              <a:buSzPts val="13000"/>
              <a:buNone/>
              <a:defRPr sz="13000">
                <a:solidFill>
                  <a:schemeClr val="accent3"/>
                </a:solidFill>
              </a:defRPr>
            </a:lvl6pPr>
            <a:lvl7pPr lvl="6" algn="ctr">
              <a:spcBef>
                <a:spcPts val="0"/>
              </a:spcBef>
              <a:spcAft>
                <a:spcPts val="0"/>
              </a:spcAft>
              <a:buClr>
                <a:schemeClr val="accent3"/>
              </a:buClr>
              <a:buSzPts val="13000"/>
              <a:buNone/>
              <a:defRPr sz="13000">
                <a:solidFill>
                  <a:schemeClr val="accent3"/>
                </a:solidFill>
              </a:defRPr>
            </a:lvl7pPr>
            <a:lvl8pPr lvl="7" algn="ctr">
              <a:spcBef>
                <a:spcPts val="0"/>
              </a:spcBef>
              <a:spcAft>
                <a:spcPts val="0"/>
              </a:spcAft>
              <a:buClr>
                <a:schemeClr val="accent3"/>
              </a:buClr>
              <a:buSzPts val="13000"/>
              <a:buNone/>
              <a:defRPr sz="13000">
                <a:solidFill>
                  <a:schemeClr val="accent3"/>
                </a:solidFill>
              </a:defRPr>
            </a:lvl8pPr>
            <a:lvl9pPr lvl="8" algn="ctr">
              <a:spcBef>
                <a:spcPts val="0"/>
              </a:spcBef>
              <a:spcAft>
                <a:spcPts val="0"/>
              </a:spcAft>
              <a:buClr>
                <a:schemeClr val="accent3"/>
              </a:buClr>
              <a:buSzPts val="13000"/>
              <a:buNone/>
              <a:defRPr sz="13000">
                <a:solidFill>
                  <a:schemeClr val="accent3"/>
                </a:solidFill>
              </a:defRPr>
            </a:lvl9pPr>
          </a:lstStyle>
          <a:p>
            <a:r>
              <a:t>xx%</a:t>
            </a:r>
          </a:p>
        </p:txBody>
      </p:sp>
      <p:sp>
        <p:nvSpPr>
          <p:cNvPr id="58" name="Google Shape;58;p11"/>
          <p:cNvSpPr txBox="1"/>
          <p:nvPr>
            <p:ph idx="1" type="body"/>
          </p:nvPr>
        </p:nvSpPr>
        <p:spPr>
          <a:xfrm>
            <a:off x="311700" y="2995650"/>
            <a:ext cx="8520600" cy="1071600"/>
          </a:xfrm>
          <a:prstGeom prst="rect">
            <a:avLst/>
          </a:prstGeom>
        </p:spPr>
        <p:txBody>
          <a:bodyPr anchorCtr="0" anchor="t" bIns="91425" lIns="91425" spcFirstLastPara="1" rIns="91425" wrap="square" tIns="91425">
            <a:normAutofit/>
          </a:bodyPr>
          <a:lstStyle>
            <a:lvl1pPr indent="-342900" lvl="0" marL="457200" algn="ctr">
              <a:spcBef>
                <a:spcPts val="0"/>
              </a:spcBef>
              <a:spcAft>
                <a:spcPts val="0"/>
              </a:spcAft>
              <a:buSzPts val="1800"/>
              <a:buChar char="●"/>
              <a:defRPr/>
            </a:lvl1pPr>
            <a:lvl2pPr indent="-317500" lvl="1" marL="914400" algn="ctr">
              <a:spcBef>
                <a:spcPts val="0"/>
              </a:spcBef>
              <a:spcAft>
                <a:spcPts val="0"/>
              </a:spcAft>
              <a:buSzPts val="1400"/>
              <a:buChar char="○"/>
              <a:defRPr/>
            </a:lvl2pPr>
            <a:lvl3pPr indent="-317500" lvl="2" marL="1371600" algn="ctr">
              <a:spcBef>
                <a:spcPts val="0"/>
              </a:spcBef>
              <a:spcAft>
                <a:spcPts val="0"/>
              </a:spcAft>
              <a:buSzPts val="1400"/>
              <a:buChar char="■"/>
              <a:defRPr/>
            </a:lvl3pPr>
            <a:lvl4pPr indent="-317500" lvl="3" marL="1828800" algn="ctr">
              <a:spcBef>
                <a:spcPts val="0"/>
              </a:spcBef>
              <a:spcAft>
                <a:spcPts val="0"/>
              </a:spcAft>
              <a:buSzPts val="1400"/>
              <a:buChar char="●"/>
              <a:defRPr/>
            </a:lvl4pPr>
            <a:lvl5pPr indent="-317500" lvl="4" marL="2286000" algn="ctr">
              <a:spcBef>
                <a:spcPts val="0"/>
              </a:spcBef>
              <a:spcAft>
                <a:spcPts val="0"/>
              </a:spcAft>
              <a:buSzPts val="1400"/>
              <a:buChar char="○"/>
              <a:defRPr/>
            </a:lvl5pPr>
            <a:lvl6pPr indent="-317500" lvl="5" marL="2743200" algn="ctr">
              <a:spcBef>
                <a:spcPts val="0"/>
              </a:spcBef>
              <a:spcAft>
                <a:spcPts val="0"/>
              </a:spcAft>
              <a:buSzPts val="1400"/>
              <a:buChar char="■"/>
              <a:defRPr/>
            </a:lvl6pPr>
            <a:lvl7pPr indent="-317500" lvl="6" marL="3200400" algn="ctr">
              <a:spcBef>
                <a:spcPts val="0"/>
              </a:spcBef>
              <a:spcAft>
                <a:spcPts val="0"/>
              </a:spcAft>
              <a:buSzPts val="1400"/>
              <a:buChar char="●"/>
              <a:defRPr/>
            </a:lvl7pPr>
            <a:lvl8pPr indent="-317500" lvl="7" marL="3657600" algn="ctr">
              <a:spcBef>
                <a:spcPts val="0"/>
              </a:spcBef>
              <a:spcAft>
                <a:spcPts val="0"/>
              </a:spcAft>
              <a:buSzPts val="1400"/>
              <a:buChar char="○"/>
              <a:defRPr/>
            </a:lvl8pPr>
            <a:lvl9pPr indent="-317500" lvl="8" marL="4114800" algn="ctr">
              <a:spcBef>
                <a:spcPts val="0"/>
              </a:spcBef>
              <a:spcAft>
                <a:spcPts val="0"/>
              </a:spcAft>
              <a:buSzPts val="1400"/>
              <a:buChar char="■"/>
              <a:defRPr/>
            </a:lvl9pPr>
          </a:lstStyle>
          <a:p/>
        </p:txBody>
      </p:sp>
      <p:sp>
        <p:nvSpPr>
          <p:cNvPr id="59" name="Google Shape;59;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60" name="Shape 60"/>
        <p:cNvGrpSpPr/>
        <p:nvPr/>
      </p:nvGrpSpPr>
      <p:grpSpPr>
        <a:xfrm>
          <a:off x="0" y="0"/>
          <a:ext cx="0" cy="0"/>
          <a:chOff x="0" y="0"/>
          <a:chExt cx="0" cy="0"/>
        </a:xfrm>
      </p:grpSpPr>
      <p:sp>
        <p:nvSpPr>
          <p:cNvPr id="61" name="Google Shape;61;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Generated Slide 1_1_1_TITLEANDBULLETS_C">
  <p:cSld name="TITLE_AND_BODY_2_1_1_1">
    <p:spTree>
      <p:nvGrpSpPr>
        <p:cNvPr id="62" name="Shape 62"/>
        <p:cNvGrpSpPr/>
        <p:nvPr/>
      </p:nvGrpSpPr>
      <p:grpSpPr>
        <a:xfrm>
          <a:off x="0" y="0"/>
          <a:ext cx="0" cy="0"/>
          <a:chOff x="0" y="0"/>
          <a:chExt cx="0" cy="0"/>
        </a:xfrm>
      </p:grpSpPr>
      <p:sp>
        <p:nvSpPr>
          <p:cNvPr id="63" name="Google Shape;63;p13"/>
          <p:cNvSpPr txBox="1"/>
          <p:nvPr>
            <p:ph type="title"/>
          </p:nvPr>
        </p:nvSpPr>
        <p:spPr>
          <a:xfrm>
            <a:off x="327575" y="289525"/>
            <a:ext cx="3548100" cy="1093500"/>
          </a:xfrm>
          <a:prstGeom prst="rect">
            <a:avLst/>
          </a:prstGeom>
        </p:spPr>
        <p:txBody>
          <a:bodyPr anchorCtr="0" anchor="t" bIns="0" lIns="0" spcFirstLastPara="1" rIns="0" wrap="square" tIns="0">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64" name="Google Shape;64;p13"/>
          <p:cNvSpPr txBox="1"/>
          <p:nvPr>
            <p:ph idx="1" type="body"/>
          </p:nvPr>
        </p:nvSpPr>
        <p:spPr>
          <a:xfrm>
            <a:off x="327575" y="1565671"/>
            <a:ext cx="3548100" cy="3288300"/>
          </a:xfrm>
          <a:prstGeom prst="rect">
            <a:avLst/>
          </a:prstGeom>
        </p:spPr>
        <p:txBody>
          <a:bodyPr anchorCtr="0" anchor="t" bIns="0" lIns="0" spcFirstLastPara="1" rIns="0" wrap="square" tIns="0">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65" name="Google Shape;65;p13"/>
          <p:cNvSpPr/>
          <p:nvPr>
            <p:ph idx="2" type="pic"/>
          </p:nvPr>
        </p:nvSpPr>
        <p:spPr>
          <a:xfrm>
            <a:off x="4298349" y="316350"/>
            <a:ext cx="4510800" cy="4510800"/>
          </a:xfrm>
          <a:prstGeom prst="roundRect">
            <a:avLst>
              <a:gd fmla="val 50000" name="adj"/>
            </a:avLst>
          </a:prstGeom>
          <a:noFill/>
          <a:ln>
            <a:noFill/>
          </a:ln>
        </p:spPr>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spTree>
      <p:nvGrpSpPr>
        <p:cNvPr id="21" name="Shape 21"/>
        <p:cNvGrpSpPr/>
        <p:nvPr/>
      </p:nvGrpSpPr>
      <p:grpSpPr>
        <a:xfrm>
          <a:off x="0" y="0"/>
          <a:ext cx="0" cy="0"/>
          <a:chOff x="0" y="0"/>
          <a:chExt cx="0" cy="0"/>
        </a:xfrm>
      </p:grpSpPr>
      <p:sp>
        <p:nvSpPr>
          <p:cNvPr id="22" name="Google Shape;22;p3"/>
          <p:cNvSpPr/>
          <p:nvPr/>
        </p:nvSpPr>
        <p:spPr>
          <a:xfrm>
            <a:off x="-50" y="2571900"/>
            <a:ext cx="9144000" cy="25716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3" name="Google Shape;23;p3"/>
          <p:cNvSpPr txBox="1"/>
          <p:nvPr>
            <p:ph type="title"/>
          </p:nvPr>
        </p:nvSpPr>
        <p:spPr>
          <a:xfrm>
            <a:off x="311700" y="814800"/>
            <a:ext cx="8571300" cy="942000"/>
          </a:xfrm>
          <a:prstGeom prst="rect">
            <a:avLst/>
          </a:prstGeom>
        </p:spPr>
        <p:txBody>
          <a:bodyPr anchorCtr="0" anchor="ctr" bIns="91425" lIns="91425" spcFirstLastPara="1" rIns="91425" wrap="square" tIns="91425">
            <a:normAutofit/>
          </a:bodyPr>
          <a:lstStyle>
            <a:lvl1pPr lvl="0" algn="ctr">
              <a:spcBef>
                <a:spcPts val="0"/>
              </a:spcBef>
              <a:spcAft>
                <a:spcPts val="0"/>
              </a:spcAft>
              <a:buSzPts val="3600"/>
              <a:buNone/>
              <a:defRPr/>
            </a:lvl1pPr>
            <a:lvl2pPr lvl="1" algn="ctr">
              <a:spcBef>
                <a:spcPts val="0"/>
              </a:spcBef>
              <a:spcAft>
                <a:spcPts val="0"/>
              </a:spcAft>
              <a:buSzPts val="3600"/>
              <a:buNone/>
              <a:defRPr/>
            </a:lvl2pPr>
            <a:lvl3pPr lvl="2" algn="ctr">
              <a:spcBef>
                <a:spcPts val="0"/>
              </a:spcBef>
              <a:spcAft>
                <a:spcPts val="0"/>
              </a:spcAft>
              <a:buSzPts val="3600"/>
              <a:buNone/>
              <a:defRPr/>
            </a:lvl3pPr>
            <a:lvl4pPr lvl="3" algn="ctr">
              <a:spcBef>
                <a:spcPts val="0"/>
              </a:spcBef>
              <a:spcAft>
                <a:spcPts val="0"/>
              </a:spcAft>
              <a:buSzPts val="3600"/>
              <a:buNone/>
              <a:defRPr/>
            </a:lvl4pPr>
            <a:lvl5pPr lvl="4" algn="ctr">
              <a:spcBef>
                <a:spcPts val="0"/>
              </a:spcBef>
              <a:spcAft>
                <a:spcPts val="0"/>
              </a:spcAft>
              <a:buSzPts val="3600"/>
              <a:buNone/>
              <a:defRPr/>
            </a:lvl5pPr>
            <a:lvl6pPr lvl="5" algn="ctr">
              <a:spcBef>
                <a:spcPts val="0"/>
              </a:spcBef>
              <a:spcAft>
                <a:spcPts val="0"/>
              </a:spcAft>
              <a:buSzPts val="3600"/>
              <a:buNone/>
              <a:defRPr/>
            </a:lvl6pPr>
            <a:lvl7pPr lvl="6" algn="ctr">
              <a:spcBef>
                <a:spcPts val="0"/>
              </a:spcBef>
              <a:spcAft>
                <a:spcPts val="0"/>
              </a:spcAft>
              <a:buSzPts val="3600"/>
              <a:buNone/>
              <a:defRPr/>
            </a:lvl7pPr>
            <a:lvl8pPr lvl="7" algn="ctr">
              <a:spcBef>
                <a:spcPts val="0"/>
              </a:spcBef>
              <a:spcAft>
                <a:spcPts val="0"/>
              </a:spcAft>
              <a:buSzPts val="3600"/>
              <a:buNone/>
              <a:defRPr/>
            </a:lvl8pPr>
            <a:lvl9pPr lvl="8" algn="ctr">
              <a:spcBef>
                <a:spcPts val="0"/>
              </a:spcBef>
              <a:spcAft>
                <a:spcPts val="0"/>
              </a:spcAft>
              <a:buSzPts val="3600"/>
              <a:buNone/>
              <a:defRPr/>
            </a:lvl9pPr>
          </a:lstStyle>
          <a:p/>
        </p:txBody>
      </p:sp>
      <p:sp>
        <p:nvSpPr>
          <p:cNvPr id="24" name="Google Shape;24;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25" name="Shape 25"/>
        <p:cNvGrpSpPr/>
        <p:nvPr/>
      </p:nvGrpSpPr>
      <p:grpSpPr>
        <a:xfrm>
          <a:off x="0" y="0"/>
          <a:ext cx="0" cy="0"/>
          <a:chOff x="0" y="0"/>
          <a:chExt cx="0" cy="0"/>
        </a:xfrm>
      </p:grpSpPr>
      <p:sp>
        <p:nvSpPr>
          <p:cNvPr id="26" name="Google Shape;26;p4"/>
          <p:cNvSpPr/>
          <p:nvPr/>
        </p:nvSpPr>
        <p:spPr>
          <a:xfrm>
            <a:off x="-75" y="5045700"/>
            <a:ext cx="9144000" cy="978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7" name="Google Shape;27;p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28" name="Google Shape;28;p4"/>
          <p:cNvSpPr txBox="1"/>
          <p:nvPr>
            <p:ph idx="1" type="body"/>
          </p:nvPr>
        </p:nvSpPr>
        <p:spPr>
          <a:xfrm>
            <a:off x="311700" y="1266325"/>
            <a:ext cx="8520600" cy="3302700"/>
          </a:xfrm>
          <a:prstGeom prst="rect">
            <a:avLst/>
          </a:prstGeom>
        </p:spPr>
        <p:txBody>
          <a:bodyPr anchorCtr="0" anchor="t" bIns="91425" lIns="91425" spcFirstLastPara="1" rIns="91425" wrap="square" tIns="91425">
            <a:normAutofit/>
          </a:bodyPr>
          <a:lstStyle>
            <a:lvl1pPr indent="-342900" lvl="0" marL="457200">
              <a:spcBef>
                <a:spcPts val="0"/>
              </a:spcBef>
              <a:spcAft>
                <a:spcPts val="0"/>
              </a:spcAft>
              <a:buSzPts val="1800"/>
              <a:buChar char="●"/>
              <a:defRPr/>
            </a:lvl1pPr>
            <a:lvl2pPr indent="-317500" lvl="1" marL="914400">
              <a:spcBef>
                <a:spcPts val="0"/>
              </a:spcBef>
              <a:spcAft>
                <a:spcPts val="0"/>
              </a:spcAft>
              <a:buSzPts val="1400"/>
              <a:buChar char="○"/>
              <a:defRPr/>
            </a:lvl2pPr>
            <a:lvl3pPr indent="-317500" lvl="2" marL="1371600">
              <a:spcBef>
                <a:spcPts val="0"/>
              </a:spcBef>
              <a:spcAft>
                <a:spcPts val="0"/>
              </a:spcAft>
              <a:buSzPts val="1400"/>
              <a:buChar char="■"/>
              <a:defRPr/>
            </a:lvl3pPr>
            <a:lvl4pPr indent="-317500" lvl="3" marL="1828800">
              <a:spcBef>
                <a:spcPts val="0"/>
              </a:spcBef>
              <a:spcAft>
                <a:spcPts val="0"/>
              </a:spcAft>
              <a:buSzPts val="1400"/>
              <a:buChar char="●"/>
              <a:defRPr/>
            </a:lvl4pPr>
            <a:lvl5pPr indent="-317500" lvl="4" marL="2286000">
              <a:spcBef>
                <a:spcPts val="0"/>
              </a:spcBef>
              <a:spcAft>
                <a:spcPts val="0"/>
              </a:spcAft>
              <a:buSzPts val="1400"/>
              <a:buChar char="○"/>
              <a:defRPr/>
            </a:lvl5pPr>
            <a:lvl6pPr indent="-317500" lvl="5" marL="2743200">
              <a:spcBef>
                <a:spcPts val="0"/>
              </a:spcBef>
              <a:spcAft>
                <a:spcPts val="0"/>
              </a:spcAft>
              <a:buSzPts val="1400"/>
              <a:buChar char="■"/>
              <a:defRPr/>
            </a:lvl6pPr>
            <a:lvl7pPr indent="-317500" lvl="6" marL="3200400">
              <a:spcBef>
                <a:spcPts val="0"/>
              </a:spcBef>
              <a:spcAft>
                <a:spcPts val="0"/>
              </a:spcAft>
              <a:buSzPts val="1400"/>
              <a:buChar char="●"/>
              <a:defRPr/>
            </a:lvl7pPr>
            <a:lvl8pPr indent="-317500" lvl="7" marL="3657600">
              <a:spcBef>
                <a:spcPts val="0"/>
              </a:spcBef>
              <a:spcAft>
                <a:spcPts val="0"/>
              </a:spcAft>
              <a:buSzPts val="1400"/>
              <a:buChar char="○"/>
              <a:defRPr/>
            </a:lvl8pPr>
            <a:lvl9pPr indent="-317500" lvl="8" marL="4114800">
              <a:spcBef>
                <a:spcPts val="0"/>
              </a:spcBef>
              <a:spcAft>
                <a:spcPts val="0"/>
              </a:spcAft>
              <a:buSzPts val="1400"/>
              <a:buChar char="■"/>
              <a:defRPr/>
            </a:lvl9pPr>
          </a:lstStyle>
          <a:p/>
        </p:txBody>
      </p:sp>
      <p:sp>
        <p:nvSpPr>
          <p:cNvPr id="29" name="Google Shape;29;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30" name="Shape 30"/>
        <p:cNvGrpSpPr/>
        <p:nvPr/>
      </p:nvGrpSpPr>
      <p:grpSpPr>
        <a:xfrm>
          <a:off x="0" y="0"/>
          <a:ext cx="0" cy="0"/>
          <a:chOff x="0" y="0"/>
          <a:chExt cx="0" cy="0"/>
        </a:xfrm>
      </p:grpSpPr>
      <p:sp>
        <p:nvSpPr>
          <p:cNvPr id="31" name="Google Shape;31;p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2" name="Google Shape;32;p5"/>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3" name="Google Shape;33;p5"/>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lvl1pPr indent="-317500" lvl="0" marL="457200">
              <a:spcBef>
                <a:spcPts val="0"/>
              </a:spcBef>
              <a:spcAft>
                <a:spcPts val="0"/>
              </a:spcAft>
              <a:buSzPts val="1400"/>
              <a:buChar char="●"/>
              <a:defRPr sz="14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34" name="Google Shape;34;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5" name="Shape 35"/>
        <p:cNvGrpSpPr/>
        <p:nvPr/>
      </p:nvGrpSpPr>
      <p:grpSpPr>
        <a:xfrm>
          <a:off x="0" y="0"/>
          <a:ext cx="0" cy="0"/>
          <a:chOff x="0" y="0"/>
          <a:chExt cx="0" cy="0"/>
        </a:xfrm>
      </p:grpSpPr>
      <p:sp>
        <p:nvSpPr>
          <p:cNvPr id="36" name="Google Shape;36;p6"/>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a:lvl1pPr>
            <a:lvl2pPr lvl="1">
              <a:spcBef>
                <a:spcPts val="0"/>
              </a:spcBef>
              <a:spcAft>
                <a:spcPts val="0"/>
              </a:spcAft>
              <a:buSzPts val="3600"/>
              <a:buNone/>
              <a:defRPr/>
            </a:lvl2pPr>
            <a:lvl3pPr lvl="2">
              <a:spcBef>
                <a:spcPts val="0"/>
              </a:spcBef>
              <a:spcAft>
                <a:spcPts val="0"/>
              </a:spcAft>
              <a:buSzPts val="3600"/>
              <a:buNone/>
              <a:defRPr/>
            </a:lvl3pPr>
            <a:lvl4pPr lvl="3">
              <a:spcBef>
                <a:spcPts val="0"/>
              </a:spcBef>
              <a:spcAft>
                <a:spcPts val="0"/>
              </a:spcAft>
              <a:buSzPts val="3600"/>
              <a:buNone/>
              <a:defRPr/>
            </a:lvl4pPr>
            <a:lvl5pPr lvl="4">
              <a:spcBef>
                <a:spcPts val="0"/>
              </a:spcBef>
              <a:spcAft>
                <a:spcPts val="0"/>
              </a:spcAft>
              <a:buSzPts val="3600"/>
              <a:buNone/>
              <a:defRPr/>
            </a:lvl5pPr>
            <a:lvl6pPr lvl="5">
              <a:spcBef>
                <a:spcPts val="0"/>
              </a:spcBef>
              <a:spcAft>
                <a:spcPts val="0"/>
              </a:spcAft>
              <a:buSzPts val="3600"/>
              <a:buNone/>
              <a:defRPr/>
            </a:lvl6pPr>
            <a:lvl7pPr lvl="6">
              <a:spcBef>
                <a:spcPts val="0"/>
              </a:spcBef>
              <a:spcAft>
                <a:spcPts val="0"/>
              </a:spcAft>
              <a:buSzPts val="3600"/>
              <a:buNone/>
              <a:defRPr/>
            </a:lvl7pPr>
            <a:lvl8pPr lvl="7">
              <a:spcBef>
                <a:spcPts val="0"/>
              </a:spcBef>
              <a:spcAft>
                <a:spcPts val="0"/>
              </a:spcAft>
              <a:buSzPts val="3600"/>
              <a:buNone/>
              <a:defRPr/>
            </a:lvl8pPr>
            <a:lvl9pPr lvl="8">
              <a:spcBef>
                <a:spcPts val="0"/>
              </a:spcBef>
              <a:spcAft>
                <a:spcPts val="0"/>
              </a:spcAft>
              <a:buSzPts val="3600"/>
              <a:buNone/>
              <a:defRPr/>
            </a:lvl9pPr>
          </a:lstStyle>
          <a:p/>
        </p:txBody>
      </p:sp>
      <p:sp>
        <p:nvSpPr>
          <p:cNvPr id="37" name="Google Shape;37;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8" name="Shape 38"/>
        <p:cNvGrpSpPr/>
        <p:nvPr/>
      </p:nvGrpSpPr>
      <p:grpSpPr>
        <a:xfrm>
          <a:off x="0" y="0"/>
          <a:ext cx="0" cy="0"/>
          <a:chOff x="0" y="0"/>
          <a:chExt cx="0" cy="0"/>
        </a:xfrm>
      </p:grpSpPr>
      <p:sp>
        <p:nvSpPr>
          <p:cNvPr id="39" name="Google Shape;39;p7"/>
          <p:cNvSpPr txBox="1"/>
          <p:nvPr>
            <p:ph type="title"/>
          </p:nvPr>
        </p:nvSpPr>
        <p:spPr>
          <a:xfrm>
            <a:off x="311700" y="555600"/>
            <a:ext cx="2808000" cy="755700"/>
          </a:xfrm>
          <a:prstGeom prst="rect">
            <a:avLst/>
          </a:prstGeom>
        </p:spPr>
        <p:txBody>
          <a:bodyPr anchorCtr="0" anchor="b" bIns="91425" lIns="91425" spcFirstLastPara="1" rIns="91425" wrap="square" tIns="91425">
            <a:normAutofit/>
          </a:bodyPr>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p:txBody>
      </p:sp>
      <p:sp>
        <p:nvSpPr>
          <p:cNvPr id="40" name="Google Shape;40;p7"/>
          <p:cNvSpPr txBox="1"/>
          <p:nvPr>
            <p:ph idx="1" type="body"/>
          </p:nvPr>
        </p:nvSpPr>
        <p:spPr>
          <a:xfrm>
            <a:off x="311700" y="1389600"/>
            <a:ext cx="2808000" cy="3179400"/>
          </a:xfrm>
          <a:prstGeom prst="rect">
            <a:avLst/>
          </a:prstGeom>
        </p:spPr>
        <p:txBody>
          <a:bodyPr anchorCtr="0" anchor="t" bIns="91425" lIns="91425" spcFirstLastPara="1" rIns="91425" wrap="square" tIns="91425">
            <a:normAutofit/>
          </a:bodyPr>
          <a:lstStyle>
            <a:lvl1pPr indent="-304800" lvl="0" marL="457200">
              <a:spcBef>
                <a:spcPts val="0"/>
              </a:spcBef>
              <a:spcAft>
                <a:spcPts val="0"/>
              </a:spcAft>
              <a:buSzPts val="1200"/>
              <a:buChar char="●"/>
              <a:defRPr sz="1200"/>
            </a:lvl1pPr>
            <a:lvl2pPr indent="-304800" lvl="1" marL="914400">
              <a:spcBef>
                <a:spcPts val="0"/>
              </a:spcBef>
              <a:spcAft>
                <a:spcPts val="0"/>
              </a:spcAft>
              <a:buSzPts val="1200"/>
              <a:buChar char="○"/>
              <a:defRPr sz="1200"/>
            </a:lvl2pPr>
            <a:lvl3pPr indent="-304800" lvl="2" marL="1371600">
              <a:spcBef>
                <a:spcPts val="0"/>
              </a:spcBef>
              <a:spcAft>
                <a:spcPts val="0"/>
              </a:spcAft>
              <a:buSzPts val="1200"/>
              <a:buChar char="■"/>
              <a:defRPr sz="1200"/>
            </a:lvl3pPr>
            <a:lvl4pPr indent="-304800" lvl="3" marL="1828800">
              <a:spcBef>
                <a:spcPts val="0"/>
              </a:spcBef>
              <a:spcAft>
                <a:spcPts val="0"/>
              </a:spcAft>
              <a:buSzPts val="1200"/>
              <a:buChar char="●"/>
              <a:defRPr sz="1200"/>
            </a:lvl4pPr>
            <a:lvl5pPr indent="-304800" lvl="4" marL="2286000">
              <a:spcBef>
                <a:spcPts val="0"/>
              </a:spcBef>
              <a:spcAft>
                <a:spcPts val="0"/>
              </a:spcAft>
              <a:buSzPts val="1200"/>
              <a:buChar char="○"/>
              <a:defRPr sz="1200"/>
            </a:lvl5pPr>
            <a:lvl6pPr indent="-304800" lvl="5" marL="2743200">
              <a:spcBef>
                <a:spcPts val="0"/>
              </a:spcBef>
              <a:spcAft>
                <a:spcPts val="0"/>
              </a:spcAft>
              <a:buSzPts val="1200"/>
              <a:buChar char="■"/>
              <a:defRPr sz="1200"/>
            </a:lvl6pPr>
            <a:lvl7pPr indent="-304800" lvl="6" marL="3200400">
              <a:spcBef>
                <a:spcPts val="0"/>
              </a:spcBef>
              <a:spcAft>
                <a:spcPts val="0"/>
              </a:spcAft>
              <a:buSzPts val="1200"/>
              <a:buChar char="●"/>
              <a:defRPr sz="1200"/>
            </a:lvl7pPr>
            <a:lvl8pPr indent="-304800" lvl="7" marL="3657600">
              <a:spcBef>
                <a:spcPts val="0"/>
              </a:spcBef>
              <a:spcAft>
                <a:spcPts val="0"/>
              </a:spcAft>
              <a:buSzPts val="1200"/>
              <a:buChar char="○"/>
              <a:defRPr sz="1200"/>
            </a:lvl8pPr>
            <a:lvl9pPr indent="-304800" lvl="8" marL="4114800">
              <a:spcBef>
                <a:spcPts val="0"/>
              </a:spcBef>
              <a:spcAft>
                <a:spcPts val="0"/>
              </a:spcAft>
              <a:buSzPts val="1200"/>
              <a:buChar char="■"/>
              <a:defRPr sz="1200"/>
            </a:lvl9pPr>
          </a:lstStyle>
          <a:p/>
        </p:txBody>
      </p:sp>
      <p:sp>
        <p:nvSpPr>
          <p:cNvPr id="41" name="Google Shape;41;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6"/>
        </a:solidFill>
      </p:bgPr>
    </p:bg>
    <p:spTree>
      <p:nvGrpSpPr>
        <p:cNvPr id="42" name="Shape 42"/>
        <p:cNvGrpSpPr/>
        <p:nvPr/>
      </p:nvGrpSpPr>
      <p:grpSpPr>
        <a:xfrm>
          <a:off x="0" y="0"/>
          <a:ext cx="0" cy="0"/>
          <a:chOff x="0" y="0"/>
          <a:chExt cx="0" cy="0"/>
        </a:xfrm>
      </p:grpSpPr>
      <p:sp>
        <p:nvSpPr>
          <p:cNvPr id="43" name="Google Shape;43;p8"/>
          <p:cNvSpPr txBox="1"/>
          <p:nvPr>
            <p:ph type="title"/>
          </p:nvPr>
        </p:nvSpPr>
        <p:spPr>
          <a:xfrm>
            <a:off x="490250" y="526350"/>
            <a:ext cx="5613600" cy="4090800"/>
          </a:xfrm>
          <a:prstGeom prst="rect">
            <a:avLst/>
          </a:prstGeom>
        </p:spPr>
        <p:txBody>
          <a:bodyPr anchorCtr="0" anchor="ctr" bIns="91425" lIns="91425" spcFirstLastPara="1" rIns="91425" wrap="square" tIns="91425">
            <a:normAutofit/>
          </a:bodyPr>
          <a:lstStyle>
            <a:lvl1pPr lvl="0">
              <a:spcBef>
                <a:spcPts val="0"/>
              </a:spcBef>
              <a:spcAft>
                <a:spcPts val="0"/>
              </a:spcAft>
              <a:buClr>
                <a:schemeClr val="dk2"/>
              </a:buClr>
              <a:buSzPts val="5400"/>
              <a:buNone/>
              <a:defRPr b="0" sz="5400">
                <a:solidFill>
                  <a:schemeClr val="dk2"/>
                </a:solidFill>
              </a:defRPr>
            </a:lvl1pPr>
            <a:lvl2pPr lvl="1">
              <a:spcBef>
                <a:spcPts val="0"/>
              </a:spcBef>
              <a:spcAft>
                <a:spcPts val="0"/>
              </a:spcAft>
              <a:buClr>
                <a:schemeClr val="dk2"/>
              </a:buClr>
              <a:buSzPts val="5400"/>
              <a:buNone/>
              <a:defRPr b="0" sz="5400">
                <a:solidFill>
                  <a:schemeClr val="dk2"/>
                </a:solidFill>
              </a:defRPr>
            </a:lvl2pPr>
            <a:lvl3pPr lvl="2">
              <a:spcBef>
                <a:spcPts val="0"/>
              </a:spcBef>
              <a:spcAft>
                <a:spcPts val="0"/>
              </a:spcAft>
              <a:buClr>
                <a:schemeClr val="dk2"/>
              </a:buClr>
              <a:buSzPts val="5400"/>
              <a:buNone/>
              <a:defRPr b="0" sz="5400">
                <a:solidFill>
                  <a:schemeClr val="dk2"/>
                </a:solidFill>
              </a:defRPr>
            </a:lvl3pPr>
            <a:lvl4pPr lvl="3">
              <a:spcBef>
                <a:spcPts val="0"/>
              </a:spcBef>
              <a:spcAft>
                <a:spcPts val="0"/>
              </a:spcAft>
              <a:buClr>
                <a:schemeClr val="dk2"/>
              </a:buClr>
              <a:buSzPts val="5400"/>
              <a:buNone/>
              <a:defRPr b="0" sz="5400">
                <a:solidFill>
                  <a:schemeClr val="dk2"/>
                </a:solidFill>
              </a:defRPr>
            </a:lvl4pPr>
            <a:lvl5pPr lvl="4">
              <a:spcBef>
                <a:spcPts val="0"/>
              </a:spcBef>
              <a:spcAft>
                <a:spcPts val="0"/>
              </a:spcAft>
              <a:buClr>
                <a:schemeClr val="dk2"/>
              </a:buClr>
              <a:buSzPts val="5400"/>
              <a:buNone/>
              <a:defRPr b="0" sz="5400">
                <a:solidFill>
                  <a:schemeClr val="dk2"/>
                </a:solidFill>
              </a:defRPr>
            </a:lvl5pPr>
            <a:lvl6pPr lvl="5">
              <a:spcBef>
                <a:spcPts val="0"/>
              </a:spcBef>
              <a:spcAft>
                <a:spcPts val="0"/>
              </a:spcAft>
              <a:buClr>
                <a:schemeClr val="dk2"/>
              </a:buClr>
              <a:buSzPts val="5400"/>
              <a:buNone/>
              <a:defRPr b="0" sz="5400">
                <a:solidFill>
                  <a:schemeClr val="dk2"/>
                </a:solidFill>
              </a:defRPr>
            </a:lvl6pPr>
            <a:lvl7pPr lvl="6">
              <a:spcBef>
                <a:spcPts val="0"/>
              </a:spcBef>
              <a:spcAft>
                <a:spcPts val="0"/>
              </a:spcAft>
              <a:buClr>
                <a:schemeClr val="dk2"/>
              </a:buClr>
              <a:buSzPts val="5400"/>
              <a:buNone/>
              <a:defRPr b="0" sz="5400">
                <a:solidFill>
                  <a:schemeClr val="dk2"/>
                </a:solidFill>
              </a:defRPr>
            </a:lvl7pPr>
            <a:lvl8pPr lvl="7">
              <a:spcBef>
                <a:spcPts val="0"/>
              </a:spcBef>
              <a:spcAft>
                <a:spcPts val="0"/>
              </a:spcAft>
              <a:buClr>
                <a:schemeClr val="dk2"/>
              </a:buClr>
              <a:buSzPts val="5400"/>
              <a:buNone/>
              <a:defRPr b="0" sz="5400">
                <a:solidFill>
                  <a:schemeClr val="dk2"/>
                </a:solidFill>
              </a:defRPr>
            </a:lvl8pPr>
            <a:lvl9pPr lvl="8">
              <a:spcBef>
                <a:spcPts val="0"/>
              </a:spcBef>
              <a:spcAft>
                <a:spcPts val="0"/>
              </a:spcAft>
              <a:buClr>
                <a:schemeClr val="dk2"/>
              </a:buClr>
              <a:buSzPts val="5400"/>
              <a:buNone/>
              <a:defRPr b="0" sz="5400">
                <a:solidFill>
                  <a:schemeClr val="dk2"/>
                </a:solidFill>
              </a:defRPr>
            </a:lvl9pPr>
          </a:lstStyle>
          <a:p/>
        </p:txBody>
      </p:sp>
      <p:sp>
        <p:nvSpPr>
          <p:cNvPr id="44" name="Google Shape;44;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5" name="Shape 45"/>
        <p:cNvGrpSpPr/>
        <p:nvPr/>
      </p:nvGrpSpPr>
      <p:grpSpPr>
        <a:xfrm>
          <a:off x="0" y="0"/>
          <a:ext cx="0" cy="0"/>
          <a:chOff x="0" y="0"/>
          <a:chExt cx="0" cy="0"/>
        </a:xfrm>
      </p:grpSpPr>
      <p:sp>
        <p:nvSpPr>
          <p:cNvPr id="46" name="Google Shape;46;p9"/>
          <p:cNvSpPr/>
          <p:nvPr/>
        </p:nvSpPr>
        <p:spPr>
          <a:xfrm>
            <a:off x="4572000" y="0"/>
            <a:ext cx="4572000" cy="5143500"/>
          </a:xfrm>
          <a:prstGeom prst="rect">
            <a:avLst/>
          </a:prstGeom>
          <a:solidFill>
            <a:schemeClr val="accent3"/>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cxnSp>
        <p:nvCxnSpPr>
          <p:cNvPr id="47" name="Google Shape;47;p9"/>
          <p:cNvCxnSpPr/>
          <p:nvPr/>
        </p:nvCxnSpPr>
        <p:spPr>
          <a:xfrm>
            <a:off x="5029675" y="4495500"/>
            <a:ext cx="468300" cy="0"/>
          </a:xfrm>
          <a:prstGeom prst="straightConnector1">
            <a:avLst/>
          </a:prstGeom>
          <a:noFill/>
          <a:ln cap="flat" cmpd="sng" w="19050">
            <a:solidFill>
              <a:schemeClr val="lt1"/>
            </a:solidFill>
            <a:prstDash val="solid"/>
            <a:round/>
            <a:headEnd len="sm" w="sm" type="none"/>
            <a:tailEnd len="sm" w="sm" type="none"/>
          </a:ln>
        </p:spPr>
      </p:cxnSp>
      <p:sp>
        <p:nvSpPr>
          <p:cNvPr id="48" name="Google Shape;48;p9"/>
          <p:cNvSpPr txBox="1"/>
          <p:nvPr>
            <p:ph type="title"/>
          </p:nvPr>
        </p:nvSpPr>
        <p:spPr>
          <a:xfrm>
            <a:off x="265500" y="1039675"/>
            <a:ext cx="4045200" cy="1675800"/>
          </a:xfrm>
          <a:prstGeom prst="rect">
            <a:avLst/>
          </a:prstGeom>
        </p:spPr>
        <p:txBody>
          <a:bodyPr anchorCtr="0" anchor="b" bIns="91425" lIns="91425" spcFirstLastPara="1" rIns="91425" wrap="square" tIns="91425">
            <a:normAutofit/>
          </a:bodyPr>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p:txBody>
      </p:sp>
      <p:sp>
        <p:nvSpPr>
          <p:cNvPr id="49" name="Google Shape;49;p9"/>
          <p:cNvSpPr txBox="1"/>
          <p:nvPr>
            <p:ph idx="1" type="subTitle"/>
          </p:nvPr>
        </p:nvSpPr>
        <p:spPr>
          <a:xfrm>
            <a:off x="265500" y="2726875"/>
            <a:ext cx="4045200" cy="1235100"/>
          </a:xfrm>
          <a:prstGeom prst="rect">
            <a:avLst/>
          </a:prstGeom>
        </p:spPr>
        <p:txBody>
          <a:bodyPr anchorCtr="0" anchor="t" bIns="91425" lIns="91425" spcFirstLastPara="1" rIns="91425" wrap="square" tIns="91425">
            <a:normAutofit/>
          </a:bodyPr>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p:txBody>
      </p:sp>
      <p:sp>
        <p:nvSpPr>
          <p:cNvPr id="50" name="Google Shape;50;p9"/>
          <p:cNvSpPr txBox="1"/>
          <p:nvPr>
            <p:ph idx="2" type="body"/>
          </p:nvPr>
        </p:nvSpPr>
        <p:spPr>
          <a:xfrm>
            <a:off x="4939500" y="724200"/>
            <a:ext cx="3837000" cy="3695100"/>
          </a:xfrm>
          <a:prstGeom prst="rect">
            <a:avLst/>
          </a:prstGeom>
        </p:spPr>
        <p:txBody>
          <a:bodyPr anchorCtr="0" anchor="ctr" bIns="91425" lIns="91425" spcFirstLastPara="1" rIns="91425" wrap="square" tIns="91425">
            <a:normAutofit/>
          </a:bodyPr>
          <a:lstStyle>
            <a:lvl1pPr indent="-342900" lvl="0" marL="457200">
              <a:spcBef>
                <a:spcPts val="0"/>
              </a:spcBef>
              <a:spcAft>
                <a:spcPts val="0"/>
              </a:spcAft>
              <a:buClr>
                <a:schemeClr val="lt1"/>
              </a:buClr>
              <a:buSzPts val="1800"/>
              <a:buChar char="●"/>
              <a:defRPr>
                <a:solidFill>
                  <a:schemeClr val="lt1"/>
                </a:solidFill>
              </a:defRPr>
            </a:lvl1pPr>
            <a:lvl2pPr indent="-317500" lvl="1" marL="914400">
              <a:spcBef>
                <a:spcPts val="0"/>
              </a:spcBef>
              <a:spcAft>
                <a:spcPts val="0"/>
              </a:spcAft>
              <a:buClr>
                <a:schemeClr val="lt1"/>
              </a:buClr>
              <a:buSzPts val="1400"/>
              <a:buChar char="○"/>
              <a:defRPr>
                <a:solidFill>
                  <a:schemeClr val="lt1"/>
                </a:solidFill>
              </a:defRPr>
            </a:lvl2pPr>
            <a:lvl3pPr indent="-317500" lvl="2" marL="1371600">
              <a:spcBef>
                <a:spcPts val="0"/>
              </a:spcBef>
              <a:spcAft>
                <a:spcPts val="0"/>
              </a:spcAft>
              <a:buClr>
                <a:schemeClr val="lt1"/>
              </a:buClr>
              <a:buSzPts val="1400"/>
              <a:buChar char="■"/>
              <a:defRPr>
                <a:solidFill>
                  <a:schemeClr val="lt1"/>
                </a:solidFill>
              </a:defRPr>
            </a:lvl3pPr>
            <a:lvl4pPr indent="-317500" lvl="3" marL="1828800">
              <a:spcBef>
                <a:spcPts val="0"/>
              </a:spcBef>
              <a:spcAft>
                <a:spcPts val="0"/>
              </a:spcAft>
              <a:buClr>
                <a:schemeClr val="lt1"/>
              </a:buClr>
              <a:buSzPts val="1400"/>
              <a:buChar char="●"/>
              <a:defRPr>
                <a:solidFill>
                  <a:schemeClr val="lt1"/>
                </a:solidFill>
              </a:defRPr>
            </a:lvl4pPr>
            <a:lvl5pPr indent="-317500" lvl="4" marL="2286000">
              <a:spcBef>
                <a:spcPts val="0"/>
              </a:spcBef>
              <a:spcAft>
                <a:spcPts val="0"/>
              </a:spcAft>
              <a:buClr>
                <a:schemeClr val="lt1"/>
              </a:buClr>
              <a:buSzPts val="1400"/>
              <a:buChar char="○"/>
              <a:defRPr>
                <a:solidFill>
                  <a:schemeClr val="lt1"/>
                </a:solidFill>
              </a:defRPr>
            </a:lvl5pPr>
            <a:lvl6pPr indent="-317500" lvl="5" marL="2743200">
              <a:spcBef>
                <a:spcPts val="0"/>
              </a:spcBef>
              <a:spcAft>
                <a:spcPts val="0"/>
              </a:spcAft>
              <a:buClr>
                <a:schemeClr val="lt1"/>
              </a:buClr>
              <a:buSzPts val="1400"/>
              <a:buChar char="■"/>
              <a:defRPr>
                <a:solidFill>
                  <a:schemeClr val="lt1"/>
                </a:solidFill>
              </a:defRPr>
            </a:lvl6pPr>
            <a:lvl7pPr indent="-317500" lvl="6" marL="3200400">
              <a:spcBef>
                <a:spcPts val="0"/>
              </a:spcBef>
              <a:spcAft>
                <a:spcPts val="0"/>
              </a:spcAft>
              <a:buClr>
                <a:schemeClr val="lt1"/>
              </a:buClr>
              <a:buSzPts val="1400"/>
              <a:buChar char="●"/>
              <a:defRPr>
                <a:solidFill>
                  <a:schemeClr val="lt1"/>
                </a:solidFill>
              </a:defRPr>
            </a:lvl7pPr>
            <a:lvl8pPr indent="-317500" lvl="7" marL="3657600">
              <a:spcBef>
                <a:spcPts val="0"/>
              </a:spcBef>
              <a:spcAft>
                <a:spcPts val="0"/>
              </a:spcAft>
              <a:buClr>
                <a:schemeClr val="lt1"/>
              </a:buClr>
              <a:buSzPts val="1400"/>
              <a:buChar char="○"/>
              <a:defRPr>
                <a:solidFill>
                  <a:schemeClr val="lt1"/>
                </a:solidFill>
              </a:defRPr>
            </a:lvl8pPr>
            <a:lvl9pPr indent="-317500" lvl="8" marL="4114800">
              <a:spcBef>
                <a:spcPts val="0"/>
              </a:spcBef>
              <a:spcAft>
                <a:spcPts val="0"/>
              </a:spcAft>
              <a:buClr>
                <a:schemeClr val="lt1"/>
              </a:buClr>
              <a:buSzPts val="1400"/>
              <a:buChar char="■"/>
              <a:defRPr>
                <a:solidFill>
                  <a:schemeClr val="lt1"/>
                </a:solidFill>
              </a:defRPr>
            </a:lvl9pPr>
          </a:lstStyle>
          <a:p/>
        </p:txBody>
      </p:sp>
      <p:sp>
        <p:nvSpPr>
          <p:cNvPr id="51" name="Google Shape;51;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2" name="Shape 52"/>
        <p:cNvGrpSpPr/>
        <p:nvPr/>
      </p:nvGrpSpPr>
      <p:grpSpPr>
        <a:xfrm>
          <a:off x="0" y="0"/>
          <a:ext cx="0" cy="0"/>
          <a:chOff x="0" y="0"/>
          <a:chExt cx="0" cy="0"/>
        </a:xfrm>
      </p:grpSpPr>
      <p:sp>
        <p:nvSpPr>
          <p:cNvPr id="53" name="Google Shape;53;p10"/>
          <p:cNvSpPr txBox="1"/>
          <p:nvPr>
            <p:ph idx="1" type="body"/>
          </p:nvPr>
        </p:nvSpPr>
        <p:spPr>
          <a:xfrm>
            <a:off x="311700" y="4230725"/>
            <a:ext cx="5998800" cy="5988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SzPts val="2400"/>
              <a:buFont typeface="PT Sans Narrow"/>
              <a:buNone/>
              <a:defRPr sz="2400">
                <a:latin typeface="PT Sans Narrow"/>
                <a:ea typeface="PT Sans Narrow"/>
                <a:cs typeface="PT Sans Narrow"/>
                <a:sym typeface="PT Sans Narrow"/>
              </a:defRPr>
            </a:lvl1pPr>
          </a:lstStyle>
          <a:p/>
        </p:txBody>
      </p:sp>
      <p:sp>
        <p:nvSpPr>
          <p:cNvPr id="54" name="Google Shape;54;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theme" Target="../theme/theme2.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tropic">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7074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1pPr>
            <a:lvl2pPr lvl="1">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2pPr>
            <a:lvl3pPr lvl="2">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3pPr>
            <a:lvl4pPr lvl="3">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4pPr>
            <a:lvl5pPr lvl="4">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5pPr>
            <a:lvl6pPr lvl="5">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6pPr>
            <a:lvl7pPr lvl="6">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7pPr>
            <a:lvl8pPr lvl="7">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8pPr>
            <a:lvl9pPr lvl="8">
              <a:spcBef>
                <a:spcPts val="0"/>
              </a:spcBef>
              <a:spcAft>
                <a:spcPts val="0"/>
              </a:spcAft>
              <a:buClr>
                <a:schemeClr val="accent1"/>
              </a:buClr>
              <a:buSzPts val="3600"/>
              <a:buFont typeface="PT Sans Narrow"/>
              <a:buNone/>
              <a:defRPr b="1" sz="3600">
                <a:solidFill>
                  <a:schemeClr val="accent1"/>
                </a:solidFill>
                <a:latin typeface="PT Sans Narrow"/>
                <a:ea typeface="PT Sans Narrow"/>
                <a:cs typeface="PT Sans Narrow"/>
                <a:sym typeface="PT Sans Narrow"/>
              </a:defRPr>
            </a:lvl9pPr>
          </a:lstStyle>
          <a:p/>
        </p:txBody>
      </p:sp>
      <p:sp>
        <p:nvSpPr>
          <p:cNvPr id="7" name="Google Shape;7;p1"/>
          <p:cNvSpPr txBox="1"/>
          <p:nvPr>
            <p:ph idx="1" type="body"/>
          </p:nvPr>
        </p:nvSpPr>
        <p:spPr>
          <a:xfrm>
            <a:off x="311700" y="1266325"/>
            <a:ext cx="8520600" cy="3302700"/>
          </a:xfrm>
          <a:prstGeom prst="rect">
            <a:avLst/>
          </a:prstGeom>
          <a:noFill/>
          <a:ln>
            <a:noFill/>
          </a:ln>
        </p:spPr>
        <p:txBody>
          <a:bodyPr anchorCtr="0" anchor="t" bIns="91425" lIns="91425" spcFirstLastPara="1" rIns="91425" wrap="square" tIns="91425">
            <a:normAutofit/>
          </a:bodyPr>
          <a:lstStyle>
            <a:lvl1pPr indent="-342900" lvl="0" marL="457200">
              <a:lnSpc>
                <a:spcPct val="115000"/>
              </a:lnSpc>
              <a:spcBef>
                <a:spcPts val="0"/>
              </a:spcBef>
              <a:spcAft>
                <a:spcPts val="0"/>
              </a:spcAft>
              <a:buClr>
                <a:schemeClr val="dk2"/>
              </a:buClr>
              <a:buSzPts val="1800"/>
              <a:buFont typeface="Open Sans"/>
              <a:buChar char="●"/>
              <a:defRPr sz="1800">
                <a:solidFill>
                  <a:schemeClr val="dk2"/>
                </a:solidFill>
                <a:latin typeface="Open Sans"/>
                <a:ea typeface="Open Sans"/>
                <a:cs typeface="Open Sans"/>
                <a:sym typeface="Open Sans"/>
              </a:defRPr>
            </a:lvl1pPr>
            <a:lvl2pPr indent="-317500" lvl="1" marL="914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2pPr>
            <a:lvl3pPr indent="-317500" lvl="2" marL="1371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3pPr>
            <a:lvl4pPr indent="-317500" lvl="3" marL="1828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4pPr>
            <a:lvl5pPr indent="-317500" lvl="4" marL="22860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5pPr>
            <a:lvl6pPr indent="-317500" lvl="5" marL="27432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6pPr>
            <a:lvl7pPr indent="-317500" lvl="6" marL="32004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7pPr>
            <a:lvl8pPr indent="-317500" lvl="7" marL="36576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8pPr>
            <a:lvl9pPr indent="-317500" lvl="8" marL="4114800">
              <a:lnSpc>
                <a:spcPct val="115000"/>
              </a:lnSpc>
              <a:spcBef>
                <a:spcPts val="0"/>
              </a:spcBef>
              <a:spcAft>
                <a:spcPts val="0"/>
              </a:spcAft>
              <a:buClr>
                <a:schemeClr val="dk2"/>
              </a:buClr>
              <a:buSzPts val="1400"/>
              <a:buFont typeface="Open Sans"/>
              <a:buChar char="■"/>
              <a:defRPr>
                <a:solidFill>
                  <a:schemeClr val="dk2"/>
                </a:solidFill>
                <a:latin typeface="Open Sans"/>
                <a:ea typeface="Open Sans"/>
                <a:cs typeface="Open Sans"/>
                <a:sym typeface="Open Sans"/>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Open Sans"/>
                <a:ea typeface="Open Sans"/>
                <a:cs typeface="Open Sans"/>
                <a:sym typeface="Open Sans"/>
              </a:defRPr>
            </a:lvl1pPr>
            <a:lvl2pPr lvl="1" algn="r">
              <a:buNone/>
              <a:defRPr sz="1000">
                <a:solidFill>
                  <a:schemeClr val="dk2"/>
                </a:solidFill>
                <a:latin typeface="Open Sans"/>
                <a:ea typeface="Open Sans"/>
                <a:cs typeface="Open Sans"/>
                <a:sym typeface="Open Sans"/>
              </a:defRPr>
            </a:lvl2pPr>
            <a:lvl3pPr lvl="2" algn="r">
              <a:buNone/>
              <a:defRPr sz="1000">
                <a:solidFill>
                  <a:schemeClr val="dk2"/>
                </a:solidFill>
                <a:latin typeface="Open Sans"/>
                <a:ea typeface="Open Sans"/>
                <a:cs typeface="Open Sans"/>
                <a:sym typeface="Open Sans"/>
              </a:defRPr>
            </a:lvl3pPr>
            <a:lvl4pPr lvl="3" algn="r">
              <a:buNone/>
              <a:defRPr sz="1000">
                <a:solidFill>
                  <a:schemeClr val="dk2"/>
                </a:solidFill>
                <a:latin typeface="Open Sans"/>
                <a:ea typeface="Open Sans"/>
                <a:cs typeface="Open Sans"/>
                <a:sym typeface="Open Sans"/>
              </a:defRPr>
            </a:lvl4pPr>
            <a:lvl5pPr lvl="4" algn="r">
              <a:buNone/>
              <a:defRPr sz="1000">
                <a:solidFill>
                  <a:schemeClr val="dk2"/>
                </a:solidFill>
                <a:latin typeface="Open Sans"/>
                <a:ea typeface="Open Sans"/>
                <a:cs typeface="Open Sans"/>
                <a:sym typeface="Open Sans"/>
              </a:defRPr>
            </a:lvl5pPr>
            <a:lvl6pPr lvl="5" algn="r">
              <a:buNone/>
              <a:defRPr sz="1000">
                <a:solidFill>
                  <a:schemeClr val="dk2"/>
                </a:solidFill>
                <a:latin typeface="Open Sans"/>
                <a:ea typeface="Open Sans"/>
                <a:cs typeface="Open Sans"/>
                <a:sym typeface="Open Sans"/>
              </a:defRPr>
            </a:lvl6pPr>
            <a:lvl7pPr lvl="6" algn="r">
              <a:buNone/>
              <a:defRPr sz="1000">
                <a:solidFill>
                  <a:schemeClr val="dk2"/>
                </a:solidFill>
                <a:latin typeface="Open Sans"/>
                <a:ea typeface="Open Sans"/>
                <a:cs typeface="Open Sans"/>
                <a:sym typeface="Open Sans"/>
              </a:defRPr>
            </a:lvl7pPr>
            <a:lvl8pPr lvl="7" algn="r">
              <a:buNone/>
              <a:defRPr sz="1000">
                <a:solidFill>
                  <a:schemeClr val="dk2"/>
                </a:solidFill>
                <a:latin typeface="Open Sans"/>
                <a:ea typeface="Open Sans"/>
                <a:cs typeface="Open Sans"/>
                <a:sym typeface="Open Sans"/>
              </a:defRPr>
            </a:lvl8pPr>
            <a:lvl9pPr lvl="8" algn="r">
              <a:buNone/>
              <a:defRPr sz="1000">
                <a:solidFill>
                  <a:schemeClr val="dk2"/>
                </a:solidFill>
                <a:latin typeface="Open Sans"/>
                <a:ea typeface="Open Sans"/>
                <a:cs typeface="Open Sans"/>
                <a:sym typeface="Open Sans"/>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 Id="rId3" Type="http://schemas.openxmlformats.org/officeDocument/2006/relationships/image" Target="../media/image4.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5.xml"/><Relationship Id="rId3" Type="http://schemas.openxmlformats.org/officeDocument/2006/relationships/image" Target="../media/image6.pn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6.xml"/><Relationship Id="rId3" Type="http://schemas.openxmlformats.org/officeDocument/2006/relationships/image" Target="../media/image3.png"/><Relationship Id="rId4" Type="http://schemas.openxmlformats.org/officeDocument/2006/relationships/image" Target="../media/image2.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8.xml"/><Relationship Id="rId3" Type="http://schemas.openxmlformats.org/officeDocument/2006/relationships/hyperlink" Target="https://locator.ice.gov/odls/#/search" TargetMode="External"/><Relationship Id="rId4" Type="http://schemas.openxmlformats.org/officeDocument/2006/relationships/hyperlink" Target="https://drive.google.com/file/d/1RduJSt0J6OhgtsgJ5C_2jYq7O487ZByz/view"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9.xml"/><Relationship Id="rId3" Type="http://schemas.openxmlformats.org/officeDocument/2006/relationships/image" Target="../media/image8.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2.xml"/><Relationship Id="rId3" Type="http://schemas.openxmlformats.org/officeDocument/2006/relationships/image" Target="../media/image9.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0.xml"/><Relationship Id="rId3" Type="http://schemas.openxmlformats.org/officeDocument/2006/relationships/hyperlink" Target="http://www.trpimmigrantjustice.org/reportice" TargetMode="External"/><Relationship Id="rId4" Type="http://schemas.openxmlformats.org/officeDocument/2006/relationships/hyperlink" Target="http://40thward.org/immigrantrights" TargetMode="External"/><Relationship Id="rId5" Type="http://schemas.openxmlformats.org/officeDocument/2006/relationships/hyperlink" Target="http://illinoisimmigrationinfo.org/volunteer" TargetMode="External"/></Relationships>
</file>

<file path=ppt/slides/_rels/slide21.xml.rels><?xml version="1.0" encoding="UTF-8" standalone="yes"?><Relationships xmlns="http://schemas.openxmlformats.org/package/2006/relationships"><Relationship Id="rId11" Type="http://schemas.openxmlformats.org/officeDocument/2006/relationships/hyperlink" Target="https://www.trpimmigrantjustice.org/legal-assistance" TargetMode="External"/><Relationship Id="rId10" Type="http://schemas.openxmlformats.org/officeDocument/2006/relationships/hyperlink" Target="https://www.trpimmigrantjustice.org/kyr" TargetMode="External"/><Relationship Id="rId13" Type="http://schemas.openxmlformats.org/officeDocument/2006/relationships/hyperlink" Target="https://www.cookcountypublicdefender.org/resources/immigration-division" TargetMode="External"/><Relationship Id="rId12" Type="http://schemas.openxmlformats.org/officeDocument/2006/relationships/hyperlink" Target="https://resurrectionproject.tfaforms.net/f/iceraid" TargetMode="External"/><Relationship Id="rId1" Type="http://schemas.openxmlformats.org/officeDocument/2006/relationships/slideLayout" Target="../slideLayouts/slideLayout4.xml"/><Relationship Id="rId2" Type="http://schemas.openxmlformats.org/officeDocument/2006/relationships/notesSlide" Target="../notesSlides/notesSlide21.xml"/><Relationship Id="rId3" Type="http://schemas.openxmlformats.org/officeDocument/2006/relationships/hyperlink" Target="http://40thward.org/immigrantrights" TargetMode="External"/><Relationship Id="rId4" Type="http://schemas.openxmlformats.org/officeDocument/2006/relationships/hyperlink" Target="https://docs.google.com/document/d/1X3sVEoNUXaQduXUz3zMjffENJQ_MQr97Ze6SRBW9IaA/edit?tab=t.0" TargetMode="External"/><Relationship Id="rId9" Type="http://schemas.openxmlformats.org/officeDocument/2006/relationships/hyperlink" Target="https://www.icirr.org/fsn" TargetMode="External"/><Relationship Id="rId15" Type="http://schemas.openxmlformats.org/officeDocument/2006/relationships/hyperlink" Target="https://locator.ice.gov/odls/#/search" TargetMode="External"/><Relationship Id="rId14" Type="http://schemas.openxmlformats.org/officeDocument/2006/relationships/hyperlink" Target="https://www.cookcountypublicdefender.org/resources/immigration-division" TargetMode="External"/><Relationship Id="rId17" Type="http://schemas.openxmlformats.org/officeDocument/2006/relationships/hyperlink" Target="http://ilsos.gov/departments/drivers/drivers_license/renewonline.html" TargetMode="External"/><Relationship Id="rId16" Type="http://schemas.openxmlformats.org/officeDocument/2006/relationships/hyperlink" Target="https://www.uscis.gov/" TargetMode="External"/><Relationship Id="rId5" Type="http://schemas.openxmlformats.org/officeDocument/2006/relationships/hyperlink" Target="https://www.illinoisimmigrationinfo.org/" TargetMode="External"/><Relationship Id="rId6" Type="http://schemas.openxmlformats.org/officeDocument/2006/relationships/hyperlink" Target="https://immigrantjustice.org/for-immigrants/know-your-rights/what-do-if-you-or-loved-one-detained/" TargetMode="External"/><Relationship Id="rId7" Type="http://schemas.openxmlformats.org/officeDocument/2006/relationships/hyperlink" Target="https://immigrantjustice.org/for-immigrants/know-your-rights/ice-at-immigration-court/" TargetMode="External"/><Relationship Id="rId8" Type="http://schemas.openxmlformats.org/officeDocument/2006/relationships/hyperlink" Target="https://www.icirr.org/_files/ugd/9781a6_5cb854f97edc4d4c82aee290f5e4c807.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2.xml"/><Relationship Id="rId3" Type="http://schemas.openxmlformats.org/officeDocument/2006/relationships/hyperlink" Target="http://welcometochicago.org" TargetMode="Externa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hyperlink" Target="https://chicago.councilmatic.org/committee/committee-on-immigrant-and-refugee-rights-f7cdb2d46122/" TargetMode="External"/><Relationship Id="rId4" Type="http://schemas.openxmlformats.org/officeDocument/2006/relationships/image" Target="../media/image5.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hyperlink" Target="https://chicityclerkelms.chicago.gov/matter?matterId=E78C5F13-6E62-F011-BEC1-001DD8305CC6" TargetMode="External"/><Relationship Id="rId4" Type="http://schemas.openxmlformats.org/officeDocument/2006/relationships/hyperlink" Target="https://codelibrary.amlegal.com/codes/chicago/latest/chicago_il/0-0-0-2605237#JD_Ch.2-173" TargetMode="External"/><Relationship Id="rId5" Type="http://schemas.openxmlformats.org/officeDocument/2006/relationships/hyperlink" Target="https://chicityclerkelms.chicago.gov/Matter/?matterId=5C9D647A-4045-F011-8779-001DD8052E36" TargetMode="External"/><Relationship Id="rId6" Type="http://schemas.openxmlformats.org/officeDocument/2006/relationships/hyperlink" Target="https://40thward.org/2025/08/release-of-information-from-the-june-4th-incident/" TargetMode="External"/><Relationship Id="rId7" Type="http://schemas.openxmlformats.org/officeDocument/2006/relationships/hyperlink" Target="https://chicityclerkelms.chicago.gov/matter?matterId=DE488933-5C4C-F011-8779-001DD8069091" TargetMode="External"/><Relationship Id="rId8" Type="http://schemas.openxmlformats.org/officeDocument/2006/relationships/hyperlink" Target="https://chicityclerkelms.chicago.gov/Matter/?matterId=6BEDE589-5D4C-F011-8779-001DD8069091"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9.xml"/><Relationship Id="rId3" Type="http://schemas.openxmlformats.org/officeDocument/2006/relationships/hyperlink" Target="https://codelibrary.amlegal.com/codes/chicago/latest/chicago_il/0-0-0-2605237#JD_Ch.2-173" TargetMode="External"/></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69" name="Shape 69"/>
        <p:cNvGrpSpPr/>
        <p:nvPr/>
      </p:nvGrpSpPr>
      <p:grpSpPr>
        <a:xfrm>
          <a:off x="0" y="0"/>
          <a:ext cx="0" cy="0"/>
          <a:chOff x="0" y="0"/>
          <a:chExt cx="0" cy="0"/>
        </a:xfrm>
      </p:grpSpPr>
      <p:sp>
        <p:nvSpPr>
          <p:cNvPr id="70" name="Google Shape;70;p14"/>
          <p:cNvSpPr txBox="1"/>
          <p:nvPr>
            <p:ph type="ctrTitle"/>
          </p:nvPr>
        </p:nvSpPr>
        <p:spPr>
          <a:xfrm>
            <a:off x="1004150" y="1751764"/>
            <a:ext cx="7136700" cy="1022400"/>
          </a:xfrm>
          <a:prstGeom prst="rect">
            <a:avLst/>
          </a:prstGeom>
        </p:spPr>
        <p:txBody>
          <a:bodyPr anchorCtr="0" anchor="b" bIns="91425" lIns="91425" spcFirstLastPara="1" rIns="91425" wrap="square" tIns="91425">
            <a:normAutofit/>
          </a:bodyPr>
          <a:lstStyle/>
          <a:p>
            <a:pPr indent="0" lvl="0" marL="0" rtl="0" algn="ctr">
              <a:spcBef>
                <a:spcPts val="0"/>
              </a:spcBef>
              <a:spcAft>
                <a:spcPts val="0"/>
              </a:spcAft>
              <a:buNone/>
            </a:pPr>
            <a:r>
              <a:rPr lang="en" sz="3300"/>
              <a:t>Immigration &amp; Know Your Rights</a:t>
            </a:r>
            <a:endParaRPr sz="3300"/>
          </a:p>
        </p:txBody>
      </p:sp>
      <p:sp>
        <p:nvSpPr>
          <p:cNvPr id="71" name="Google Shape;71;p14"/>
          <p:cNvSpPr txBox="1"/>
          <p:nvPr>
            <p:ph idx="1" type="subTitle"/>
          </p:nvPr>
        </p:nvSpPr>
        <p:spPr>
          <a:xfrm>
            <a:off x="2137225" y="2850039"/>
            <a:ext cx="4870500" cy="7926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1200"/>
              <a:t>By: </a:t>
            </a:r>
            <a:r>
              <a:rPr lang="en" sz="1200"/>
              <a:t>Diana Perez: Community </a:t>
            </a:r>
            <a:endParaRPr sz="1200"/>
          </a:p>
          <a:p>
            <a:pPr indent="0" lvl="0" marL="0" rtl="0" algn="ctr">
              <a:spcBef>
                <a:spcPts val="0"/>
              </a:spcBef>
              <a:spcAft>
                <a:spcPts val="0"/>
              </a:spcAft>
              <a:buNone/>
            </a:pPr>
            <a:r>
              <a:rPr lang="en" sz="1200"/>
              <a:t>Engagement Director</a:t>
            </a:r>
            <a:endParaRPr sz="1200"/>
          </a:p>
          <a:p>
            <a:pPr indent="0" lvl="0" marL="0" rtl="0" algn="ctr">
              <a:spcBef>
                <a:spcPts val="0"/>
              </a:spcBef>
              <a:spcAft>
                <a:spcPts val="0"/>
              </a:spcAft>
              <a:buNone/>
            </a:pPr>
            <a:r>
              <a:rPr lang="en" sz="1200"/>
              <a:t>Pooja Ravindran, Chief of Staff</a:t>
            </a:r>
            <a:endParaRPr sz="1200"/>
          </a:p>
        </p:txBody>
      </p:sp>
      <p:pic>
        <p:nvPicPr>
          <p:cNvPr id="72" name="Google Shape;72;p14"/>
          <p:cNvPicPr preferRelativeResize="0"/>
          <p:nvPr/>
        </p:nvPicPr>
        <p:blipFill>
          <a:blip r:embed="rId3">
            <a:alphaModFix/>
          </a:blip>
          <a:stretch>
            <a:fillRect/>
          </a:stretch>
        </p:blipFill>
        <p:spPr>
          <a:xfrm>
            <a:off x="589451" y="264252"/>
            <a:ext cx="7654400" cy="1367925"/>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9" name="Shape 129"/>
        <p:cNvGrpSpPr/>
        <p:nvPr/>
      </p:nvGrpSpPr>
      <p:grpSpPr>
        <a:xfrm>
          <a:off x="0" y="0"/>
          <a:ext cx="0" cy="0"/>
          <a:chOff x="0" y="0"/>
          <a:chExt cx="0" cy="0"/>
        </a:xfrm>
      </p:grpSpPr>
      <p:sp>
        <p:nvSpPr>
          <p:cNvPr id="130" name="Google Shape;130;p23"/>
          <p:cNvSpPr txBox="1"/>
          <p:nvPr>
            <p:ph type="title"/>
          </p:nvPr>
        </p:nvSpPr>
        <p:spPr>
          <a:xfrm>
            <a:off x="88075" y="391050"/>
            <a:ext cx="8520600" cy="707400"/>
          </a:xfrm>
          <a:prstGeom prst="rect">
            <a:avLst/>
          </a:prstGeom>
        </p:spPr>
        <p:txBody>
          <a:bodyPr anchorCtr="0" anchor="t" bIns="91425" lIns="91425" spcFirstLastPara="1" rIns="91425" wrap="square" tIns="91425">
            <a:normAutofit fontScale="90000"/>
          </a:bodyPr>
          <a:lstStyle/>
          <a:p>
            <a:pPr indent="0" lvl="0" marL="0" rtl="0" algn="l">
              <a:lnSpc>
                <a:spcPct val="115000"/>
              </a:lnSpc>
              <a:spcBef>
                <a:spcPts val="0"/>
              </a:spcBef>
              <a:spcAft>
                <a:spcPts val="0"/>
              </a:spcAft>
              <a:buNone/>
            </a:pPr>
            <a:r>
              <a:rPr lang="en" sz="3550"/>
              <a:t>Immigration Agents at your Home</a:t>
            </a:r>
            <a:endParaRPr sz="3550"/>
          </a:p>
          <a:p>
            <a:pPr indent="0" lvl="0" marL="0" rtl="0" algn="ctr">
              <a:lnSpc>
                <a:spcPct val="115000"/>
              </a:lnSpc>
              <a:spcBef>
                <a:spcPts val="1200"/>
              </a:spcBef>
              <a:spcAft>
                <a:spcPts val="0"/>
              </a:spcAft>
              <a:buNone/>
            </a:pPr>
            <a:r>
              <a:t/>
            </a:r>
            <a:endParaRPr sz="2219">
              <a:latin typeface="Open Sans"/>
              <a:ea typeface="Open Sans"/>
              <a:cs typeface="Open Sans"/>
              <a:sym typeface="Open Sans"/>
            </a:endParaRPr>
          </a:p>
          <a:p>
            <a:pPr indent="0" lvl="0" marL="0" rtl="0" algn="l">
              <a:lnSpc>
                <a:spcPct val="115000"/>
              </a:lnSpc>
              <a:spcBef>
                <a:spcPts val="1200"/>
              </a:spcBef>
              <a:spcAft>
                <a:spcPts val="0"/>
              </a:spcAft>
              <a:buNone/>
            </a:pPr>
            <a:r>
              <a:t/>
            </a:r>
            <a:endParaRPr sz="2300">
              <a:latin typeface="Arial"/>
              <a:ea typeface="Arial"/>
              <a:cs typeface="Arial"/>
              <a:sym typeface="Arial"/>
            </a:endParaRPr>
          </a:p>
          <a:p>
            <a:pPr indent="0" lvl="0" marL="0" rtl="0" algn="l">
              <a:spcBef>
                <a:spcPts val="0"/>
              </a:spcBef>
              <a:spcAft>
                <a:spcPts val="0"/>
              </a:spcAft>
              <a:buNone/>
            </a:pPr>
            <a:r>
              <a:t/>
            </a:r>
            <a:endParaRPr/>
          </a:p>
        </p:txBody>
      </p:sp>
      <p:sp>
        <p:nvSpPr>
          <p:cNvPr id="131" name="Google Shape;131;p23"/>
          <p:cNvSpPr txBox="1"/>
          <p:nvPr>
            <p:ph idx="1" type="body"/>
          </p:nvPr>
        </p:nvSpPr>
        <p:spPr>
          <a:xfrm>
            <a:off x="311700" y="1266175"/>
            <a:ext cx="8297100" cy="3302700"/>
          </a:xfrm>
          <a:prstGeom prst="rect">
            <a:avLst/>
          </a:prstGeom>
        </p:spPr>
        <p:txBody>
          <a:bodyPr anchorCtr="0" anchor="t" bIns="91425" lIns="91425" spcFirstLastPara="1" rIns="91425" wrap="square" tIns="91425">
            <a:normAutofit lnSpcReduction="20000"/>
          </a:bodyPr>
          <a:lstStyle/>
          <a:p>
            <a:pPr indent="-349250" lvl="0" marL="457200" rtl="0" algn="l">
              <a:spcBef>
                <a:spcPts val="0"/>
              </a:spcBef>
              <a:spcAft>
                <a:spcPts val="0"/>
              </a:spcAft>
              <a:buSzPts val="1900"/>
              <a:buFont typeface="PT Sans Narrow"/>
              <a:buChar char="●"/>
            </a:pPr>
            <a:r>
              <a:rPr lang="en" sz="1900">
                <a:latin typeface="PT Sans Narrow"/>
                <a:ea typeface="PT Sans Narrow"/>
                <a:cs typeface="PT Sans Narrow"/>
                <a:sym typeface="PT Sans Narrow"/>
              </a:rPr>
              <a:t>Stay calm </a:t>
            </a:r>
            <a:endParaRPr sz="1900">
              <a:latin typeface="PT Sans Narrow"/>
              <a:ea typeface="PT Sans Narrow"/>
              <a:cs typeface="PT Sans Narrow"/>
              <a:sym typeface="PT Sans Narrow"/>
            </a:endParaRPr>
          </a:p>
          <a:p>
            <a:pPr indent="-349250" lvl="0" marL="457200" rtl="0" algn="l">
              <a:lnSpc>
                <a:spcPct val="90000"/>
              </a:lnSpc>
              <a:spcBef>
                <a:spcPts val="0"/>
              </a:spcBef>
              <a:spcAft>
                <a:spcPts val="0"/>
              </a:spcAft>
              <a:buSzPts val="1900"/>
              <a:buChar char="●"/>
            </a:pPr>
            <a:r>
              <a:rPr lang="en" sz="1900">
                <a:latin typeface="PT Sans Narrow"/>
                <a:ea typeface="PT Sans Narrow"/>
                <a:cs typeface="PT Sans Narrow"/>
                <a:sym typeface="PT Sans Narrow"/>
              </a:rPr>
              <a:t>You are not required to open the door to ICE unless they present a valid arrest warrant </a:t>
            </a:r>
            <a:r>
              <a:rPr b="1" lang="en" sz="1900" u="sng">
                <a:latin typeface="PT Sans Narrow"/>
                <a:ea typeface="PT Sans Narrow"/>
                <a:cs typeface="PT Sans Narrow"/>
                <a:sym typeface="PT Sans Narrow"/>
              </a:rPr>
              <a:t>signed by a judge</a:t>
            </a:r>
            <a:r>
              <a:rPr lang="en" sz="1900">
                <a:latin typeface="PT Sans Narrow"/>
                <a:ea typeface="PT Sans Narrow"/>
                <a:cs typeface="PT Sans Narrow"/>
                <a:sym typeface="PT Sans Narrow"/>
              </a:rPr>
              <a:t>.</a:t>
            </a:r>
            <a:endParaRPr sz="1900">
              <a:latin typeface="PT Sans Narrow"/>
              <a:ea typeface="PT Sans Narrow"/>
              <a:cs typeface="PT Sans Narrow"/>
              <a:sym typeface="PT Sans Narrow"/>
            </a:endParaRPr>
          </a:p>
          <a:p>
            <a:pPr indent="-349250" lvl="0" marL="457200" rtl="0" algn="l">
              <a:spcBef>
                <a:spcPts val="0"/>
              </a:spcBef>
              <a:spcAft>
                <a:spcPts val="0"/>
              </a:spcAft>
              <a:buSzPts val="1900"/>
              <a:buFont typeface="PT Sans Narrow"/>
              <a:buChar char="●"/>
            </a:pPr>
            <a:r>
              <a:rPr lang="en" sz="1900">
                <a:latin typeface="PT Sans Narrow"/>
                <a:ea typeface="PT Sans Narrow"/>
                <a:cs typeface="PT Sans Narrow"/>
                <a:sym typeface="PT Sans Narrow"/>
              </a:rPr>
              <a:t>If agents enter without a permission, say I do not </a:t>
            </a:r>
            <a:r>
              <a:rPr lang="en" sz="1900">
                <a:latin typeface="PT Sans Narrow"/>
                <a:ea typeface="PT Sans Narrow"/>
                <a:cs typeface="PT Sans Narrow"/>
                <a:sym typeface="PT Sans Narrow"/>
              </a:rPr>
              <a:t>consent</a:t>
            </a:r>
            <a:r>
              <a:rPr lang="en" sz="1900">
                <a:latin typeface="PT Sans Narrow"/>
                <a:ea typeface="PT Sans Narrow"/>
                <a:cs typeface="PT Sans Narrow"/>
                <a:sym typeface="PT Sans Narrow"/>
              </a:rPr>
              <a:t> this </a:t>
            </a:r>
            <a:r>
              <a:rPr lang="en" sz="1900">
                <a:latin typeface="PT Sans Narrow"/>
                <a:ea typeface="PT Sans Narrow"/>
                <a:cs typeface="PT Sans Narrow"/>
                <a:sym typeface="PT Sans Narrow"/>
              </a:rPr>
              <a:t>search. Ask for a warrant </a:t>
            </a:r>
            <a:endParaRPr sz="1900">
              <a:latin typeface="PT Sans Narrow"/>
              <a:ea typeface="PT Sans Narrow"/>
              <a:cs typeface="PT Sans Narrow"/>
              <a:sym typeface="PT Sans Narrow"/>
            </a:endParaRPr>
          </a:p>
          <a:p>
            <a:pPr indent="-349250" lvl="0" marL="457200" rtl="0" algn="l">
              <a:spcBef>
                <a:spcPts val="0"/>
              </a:spcBef>
              <a:spcAft>
                <a:spcPts val="0"/>
              </a:spcAft>
              <a:buSzPts val="1900"/>
              <a:buFont typeface="PT Sans Narrow"/>
              <a:buChar char="●"/>
            </a:pPr>
            <a:r>
              <a:rPr lang="en" sz="1900">
                <a:latin typeface="PT Sans Narrow"/>
                <a:ea typeface="PT Sans Narrow"/>
                <a:cs typeface="PT Sans Narrow"/>
                <a:sym typeface="PT Sans Narrow"/>
              </a:rPr>
              <a:t>Do not answer and question or lie. Exercise the right to remain silent </a:t>
            </a:r>
            <a:endParaRPr sz="1900">
              <a:latin typeface="PT Sans Narrow"/>
              <a:ea typeface="PT Sans Narrow"/>
              <a:cs typeface="PT Sans Narrow"/>
              <a:sym typeface="PT Sans Narrow"/>
            </a:endParaRPr>
          </a:p>
          <a:p>
            <a:pPr indent="-349250" lvl="0" marL="457200" rtl="0" algn="l">
              <a:spcBef>
                <a:spcPts val="0"/>
              </a:spcBef>
              <a:spcAft>
                <a:spcPts val="0"/>
              </a:spcAft>
              <a:buSzPts val="1900"/>
              <a:buFont typeface="PT Sans Narrow"/>
              <a:buChar char="●"/>
            </a:pPr>
            <a:r>
              <a:rPr lang="en" sz="1900">
                <a:latin typeface="PT Sans Narrow"/>
                <a:ea typeface="PT Sans Narrow"/>
                <a:cs typeface="PT Sans Narrow"/>
                <a:sym typeface="PT Sans Narrow"/>
              </a:rPr>
              <a:t>Do not sign any documents </a:t>
            </a:r>
            <a:endParaRPr sz="1900">
              <a:latin typeface="PT Sans Narrow"/>
              <a:ea typeface="PT Sans Narrow"/>
              <a:cs typeface="PT Sans Narrow"/>
              <a:sym typeface="PT Sans Narrow"/>
            </a:endParaRPr>
          </a:p>
          <a:p>
            <a:pPr indent="-349250" lvl="0" marL="457200" rtl="0" algn="l">
              <a:spcBef>
                <a:spcPts val="0"/>
              </a:spcBef>
              <a:spcAft>
                <a:spcPts val="0"/>
              </a:spcAft>
              <a:buSzPts val="1900"/>
              <a:buFont typeface="PT Sans Narrow"/>
              <a:buChar char="●"/>
            </a:pPr>
            <a:r>
              <a:rPr lang="en" sz="1900">
                <a:latin typeface="PT Sans Narrow"/>
                <a:ea typeface="PT Sans Narrow"/>
                <a:cs typeface="PT Sans Narrow"/>
                <a:sym typeface="PT Sans Narrow"/>
              </a:rPr>
              <a:t>Ask to speak with an immigration attorney </a:t>
            </a:r>
            <a:endParaRPr sz="1900">
              <a:latin typeface="PT Sans Narrow"/>
              <a:ea typeface="PT Sans Narrow"/>
              <a:cs typeface="PT Sans Narrow"/>
              <a:sym typeface="PT Sans Narrow"/>
            </a:endParaRPr>
          </a:p>
          <a:p>
            <a:pPr indent="-349250" lvl="0" marL="457200" rtl="0" algn="l">
              <a:lnSpc>
                <a:spcPct val="90000"/>
              </a:lnSpc>
              <a:spcBef>
                <a:spcPts val="0"/>
              </a:spcBef>
              <a:spcAft>
                <a:spcPts val="0"/>
              </a:spcAft>
              <a:buSzPts val="1900"/>
              <a:buFont typeface="PT Sans Narrow"/>
              <a:buChar char="●"/>
            </a:pPr>
            <a:r>
              <a:rPr lang="en" sz="1900">
                <a:latin typeface="PT Sans Narrow"/>
                <a:ea typeface="PT Sans Narrow"/>
                <a:cs typeface="PT Sans Narrow"/>
                <a:sym typeface="PT Sans Narrow"/>
              </a:rPr>
              <a:t>If they attempt to force the door open, make note of as many details as possible (agent name/ID, vehicle license plate number, etc).</a:t>
            </a:r>
            <a:endParaRPr sz="1900">
              <a:latin typeface="PT Sans Narrow"/>
              <a:ea typeface="PT Sans Narrow"/>
              <a:cs typeface="PT Sans Narrow"/>
              <a:sym typeface="PT Sans Narrow"/>
            </a:endParaRPr>
          </a:p>
          <a:p>
            <a:pPr indent="0" lvl="0" marL="0" rtl="0" algn="l">
              <a:spcBef>
                <a:spcPts val="0"/>
              </a:spcBef>
              <a:spcAft>
                <a:spcPts val="0"/>
              </a:spcAft>
              <a:buNone/>
            </a:pPr>
            <a:r>
              <a:t/>
            </a:r>
            <a:endParaRPr/>
          </a:p>
          <a:p>
            <a:pPr indent="0" lvl="0" marL="0" rtl="0" algn="l">
              <a:spcBef>
                <a:spcPts val="1200"/>
              </a:spcBef>
              <a:spcAft>
                <a:spcPts val="1200"/>
              </a:spcAft>
              <a:buNone/>
            </a:pPr>
            <a:r>
              <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5" name="Shape 135"/>
        <p:cNvGrpSpPr/>
        <p:nvPr/>
      </p:nvGrpSpPr>
      <p:grpSpPr>
        <a:xfrm>
          <a:off x="0" y="0"/>
          <a:ext cx="0" cy="0"/>
          <a:chOff x="0" y="0"/>
          <a:chExt cx="0" cy="0"/>
        </a:xfrm>
      </p:grpSpPr>
      <p:sp>
        <p:nvSpPr>
          <p:cNvPr id="136" name="Google Shape;136;p24"/>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3200"/>
              <a:t>Immigration Agents at Work</a:t>
            </a:r>
            <a:endParaRPr sz="3200"/>
          </a:p>
        </p:txBody>
      </p:sp>
      <p:sp>
        <p:nvSpPr>
          <p:cNvPr id="137" name="Google Shape;137;p24"/>
          <p:cNvSpPr txBox="1"/>
          <p:nvPr>
            <p:ph idx="1" type="body"/>
          </p:nvPr>
        </p:nvSpPr>
        <p:spPr>
          <a:xfrm>
            <a:off x="311700" y="1266175"/>
            <a:ext cx="6863100" cy="3302700"/>
          </a:xfrm>
          <a:prstGeom prst="rect">
            <a:avLst/>
          </a:prstGeom>
        </p:spPr>
        <p:txBody>
          <a:bodyPr anchorCtr="0" anchor="t" bIns="91425" lIns="91425" spcFirstLastPara="1" rIns="91425" wrap="square" tIns="91425">
            <a:normAutofit fontScale="32500"/>
          </a:bodyPr>
          <a:lstStyle/>
          <a:p>
            <a:pPr indent="-336391" lvl="0" marL="457200" rtl="0" algn="l">
              <a:spcBef>
                <a:spcPts val="0"/>
              </a:spcBef>
              <a:spcAft>
                <a:spcPts val="0"/>
              </a:spcAft>
              <a:buSzPct val="100000"/>
              <a:buFont typeface="PT Sans Narrow"/>
              <a:buChar char="●"/>
            </a:pPr>
            <a:r>
              <a:rPr lang="en" sz="5223">
                <a:latin typeface="PT Sans Narrow"/>
                <a:ea typeface="PT Sans Narrow"/>
                <a:cs typeface="PT Sans Narrow"/>
                <a:sym typeface="PT Sans Narrow"/>
              </a:rPr>
              <a:t>Remain silent, if you choose to speak, remember not to lie </a:t>
            </a:r>
            <a:endParaRPr sz="5223">
              <a:latin typeface="PT Sans Narrow"/>
              <a:ea typeface="PT Sans Narrow"/>
              <a:cs typeface="PT Sans Narrow"/>
              <a:sym typeface="PT Sans Narrow"/>
            </a:endParaRPr>
          </a:p>
          <a:p>
            <a:pPr indent="-336391" lvl="0" marL="457200" rtl="0" algn="l">
              <a:spcBef>
                <a:spcPts val="0"/>
              </a:spcBef>
              <a:spcAft>
                <a:spcPts val="0"/>
              </a:spcAft>
              <a:buSzPct val="100000"/>
              <a:buFont typeface="PT Sans Narrow"/>
              <a:buChar char="●"/>
            </a:pPr>
            <a:r>
              <a:rPr lang="en" sz="5223">
                <a:latin typeface="PT Sans Narrow"/>
                <a:ea typeface="PT Sans Narrow"/>
                <a:cs typeface="PT Sans Narrow"/>
                <a:sym typeface="PT Sans Narrow"/>
              </a:rPr>
              <a:t>Show your valid documentation or a copy of your pending  process</a:t>
            </a:r>
            <a:endParaRPr sz="5223">
              <a:latin typeface="PT Sans Narrow"/>
              <a:ea typeface="PT Sans Narrow"/>
              <a:cs typeface="PT Sans Narrow"/>
              <a:sym typeface="PT Sans Narrow"/>
            </a:endParaRPr>
          </a:p>
          <a:p>
            <a:pPr indent="-336391" lvl="0" marL="457200" rtl="0" algn="l">
              <a:spcBef>
                <a:spcPts val="0"/>
              </a:spcBef>
              <a:spcAft>
                <a:spcPts val="0"/>
              </a:spcAft>
              <a:buSzPct val="100000"/>
              <a:buFont typeface="PT Sans Narrow"/>
              <a:buChar char="●"/>
            </a:pPr>
            <a:r>
              <a:rPr lang="en" sz="5223">
                <a:latin typeface="PT Sans Narrow"/>
                <a:ea typeface="PT Sans Narrow"/>
                <a:cs typeface="PT Sans Narrow"/>
                <a:sym typeface="PT Sans Narrow"/>
              </a:rPr>
              <a:t>Ask for a warrant  and check to see if you name is on it and spelled correctly</a:t>
            </a:r>
            <a:endParaRPr sz="5223">
              <a:latin typeface="PT Sans Narrow"/>
              <a:ea typeface="PT Sans Narrow"/>
              <a:cs typeface="PT Sans Narrow"/>
              <a:sym typeface="PT Sans Narrow"/>
            </a:endParaRPr>
          </a:p>
          <a:p>
            <a:pPr indent="-336391" lvl="0" marL="457200" rtl="0" algn="l">
              <a:spcBef>
                <a:spcPts val="0"/>
              </a:spcBef>
              <a:spcAft>
                <a:spcPts val="0"/>
              </a:spcAft>
              <a:buSzPct val="100000"/>
              <a:buFont typeface="PT Sans Narrow"/>
              <a:buChar char="●"/>
            </a:pPr>
            <a:r>
              <a:rPr lang="en" sz="5223">
                <a:latin typeface="PT Sans Narrow"/>
                <a:ea typeface="PT Sans Narrow"/>
                <a:cs typeface="PT Sans Narrow"/>
                <a:sym typeface="PT Sans Narrow"/>
              </a:rPr>
              <a:t>Do not sign anything </a:t>
            </a:r>
            <a:endParaRPr sz="5223">
              <a:latin typeface="PT Sans Narrow"/>
              <a:ea typeface="PT Sans Narrow"/>
              <a:cs typeface="PT Sans Narrow"/>
              <a:sym typeface="PT Sans Narrow"/>
            </a:endParaRPr>
          </a:p>
          <a:p>
            <a:pPr indent="-336391" lvl="0" marL="457200" rtl="0" algn="l">
              <a:spcBef>
                <a:spcPts val="0"/>
              </a:spcBef>
              <a:spcAft>
                <a:spcPts val="0"/>
              </a:spcAft>
              <a:buSzPct val="100000"/>
              <a:buFont typeface="PT Sans Narrow"/>
              <a:buChar char="●"/>
            </a:pPr>
            <a:r>
              <a:rPr lang="en" sz="5223">
                <a:latin typeface="PT Sans Narrow"/>
                <a:ea typeface="PT Sans Narrow"/>
                <a:cs typeface="PT Sans Narrow"/>
                <a:sym typeface="PT Sans Narrow"/>
              </a:rPr>
              <a:t>Do not consent to being search and verbally say I do not consent to be search </a:t>
            </a:r>
            <a:endParaRPr sz="5223">
              <a:latin typeface="PT Sans Narrow"/>
              <a:ea typeface="PT Sans Narrow"/>
              <a:cs typeface="PT Sans Narrow"/>
              <a:sym typeface="PT Sans Narrow"/>
            </a:endParaRPr>
          </a:p>
          <a:p>
            <a:pPr indent="-336391" lvl="0" marL="457200" rtl="0" algn="l">
              <a:spcBef>
                <a:spcPts val="0"/>
              </a:spcBef>
              <a:spcAft>
                <a:spcPts val="0"/>
              </a:spcAft>
              <a:buSzPct val="100000"/>
              <a:buFont typeface="PT Sans Narrow"/>
              <a:buChar char="●"/>
            </a:pPr>
            <a:r>
              <a:rPr lang="en" sz="5223">
                <a:latin typeface="PT Sans Narrow"/>
                <a:ea typeface="PT Sans Narrow"/>
                <a:cs typeface="PT Sans Narrow"/>
                <a:sym typeface="PT Sans Narrow"/>
              </a:rPr>
              <a:t>Don’t carry a passport. A passport is a travel document and if you have it on you while detained, it can help ICE deport you faster.</a:t>
            </a:r>
            <a:endParaRPr sz="5223">
              <a:latin typeface="PT Sans Narrow"/>
              <a:ea typeface="PT Sans Narrow"/>
              <a:cs typeface="PT Sans Narrow"/>
              <a:sym typeface="PT Sans Narrow"/>
            </a:endParaRPr>
          </a:p>
          <a:p>
            <a:pPr indent="-336391" lvl="0" marL="457200" rtl="0" algn="l">
              <a:spcBef>
                <a:spcPts val="0"/>
              </a:spcBef>
              <a:spcAft>
                <a:spcPts val="0"/>
              </a:spcAft>
              <a:buSzPct val="100000"/>
              <a:buFont typeface="PT Sans Narrow"/>
              <a:buChar char="●"/>
            </a:pPr>
            <a:r>
              <a:rPr lang="en" sz="5223">
                <a:latin typeface="PT Sans Narrow"/>
                <a:ea typeface="PT Sans Narrow"/>
                <a:cs typeface="PT Sans Narrow"/>
                <a:sym typeface="PT Sans Narrow"/>
              </a:rPr>
              <a:t>Don’t provide a foreign ID, this includes your consulate ID, foreign driver’s license. A foreign ID reveals to the ICE agent that you were born in another country that is not the U.S.</a:t>
            </a:r>
            <a:endParaRPr sz="5223">
              <a:latin typeface="PT Sans Narrow"/>
              <a:ea typeface="PT Sans Narrow"/>
              <a:cs typeface="PT Sans Narrow"/>
              <a:sym typeface="PT Sans Narrow"/>
            </a:endParaRPr>
          </a:p>
          <a:p>
            <a:pPr indent="0" lvl="0" marL="0" rtl="0" algn="l">
              <a:spcBef>
                <a:spcPts val="0"/>
              </a:spcBef>
              <a:spcAft>
                <a:spcPts val="1200"/>
              </a:spcAft>
              <a:buNone/>
            </a:pPr>
            <a:r>
              <a:t/>
            </a:r>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1" name="Shape 141"/>
        <p:cNvGrpSpPr/>
        <p:nvPr/>
      </p:nvGrpSpPr>
      <p:grpSpPr>
        <a:xfrm>
          <a:off x="0" y="0"/>
          <a:ext cx="0" cy="0"/>
          <a:chOff x="0" y="0"/>
          <a:chExt cx="0" cy="0"/>
        </a:xfrm>
      </p:grpSpPr>
      <p:sp>
        <p:nvSpPr>
          <p:cNvPr id="142" name="Google Shape;142;p25"/>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3200"/>
              <a:t>Immigrant Agents in Private Space</a:t>
            </a:r>
            <a:endParaRPr sz="3200"/>
          </a:p>
        </p:txBody>
      </p:sp>
      <p:sp>
        <p:nvSpPr>
          <p:cNvPr id="143" name="Google Shape;143;p25"/>
          <p:cNvSpPr txBox="1"/>
          <p:nvPr>
            <p:ph idx="1" type="body"/>
          </p:nvPr>
        </p:nvSpPr>
        <p:spPr>
          <a:xfrm>
            <a:off x="465450" y="1266175"/>
            <a:ext cx="3999900" cy="3302700"/>
          </a:xfrm>
          <a:prstGeom prst="rect">
            <a:avLst/>
          </a:prstGeom>
        </p:spPr>
        <p:txBody>
          <a:bodyPr anchorCtr="0" anchor="t" bIns="91425" lIns="91425" spcFirstLastPara="1" rIns="91425" wrap="square" tIns="91425">
            <a:noAutofit/>
          </a:bodyPr>
          <a:lstStyle/>
          <a:p>
            <a:pPr indent="-336550" lvl="0" marL="457200" rtl="0" algn="l">
              <a:spcBef>
                <a:spcPts val="0"/>
              </a:spcBef>
              <a:spcAft>
                <a:spcPts val="0"/>
              </a:spcAft>
              <a:buSzPts val="1700"/>
              <a:buFont typeface="PT Sans Narrow"/>
              <a:buChar char="●"/>
            </a:pPr>
            <a:r>
              <a:rPr lang="en" sz="1700">
                <a:latin typeface="PT Sans Narrow"/>
                <a:ea typeface="PT Sans Narrow"/>
                <a:cs typeface="PT Sans Narrow"/>
                <a:sym typeface="PT Sans Narrow"/>
              </a:rPr>
              <a:t>Private species are areas where individuals have reasonable expectations as private such as homes or other private properties.</a:t>
            </a:r>
            <a:endParaRPr sz="1700">
              <a:latin typeface="PT Sans Narrow"/>
              <a:ea typeface="PT Sans Narrow"/>
              <a:cs typeface="PT Sans Narrow"/>
              <a:sym typeface="PT Sans Narrow"/>
            </a:endParaRPr>
          </a:p>
          <a:p>
            <a:pPr indent="-336550" lvl="0" marL="457200" rtl="0" algn="l">
              <a:spcBef>
                <a:spcPts val="0"/>
              </a:spcBef>
              <a:spcAft>
                <a:spcPts val="0"/>
              </a:spcAft>
              <a:buSzPts val="1700"/>
              <a:buFont typeface="PT Sans Narrow"/>
              <a:buChar char="●"/>
            </a:pPr>
            <a:r>
              <a:rPr lang="en" sz="1700">
                <a:latin typeface="PT Sans Narrow"/>
                <a:ea typeface="PT Sans Narrow"/>
                <a:cs typeface="PT Sans Narrow"/>
                <a:sym typeface="PT Sans Narrow"/>
              </a:rPr>
              <a:t>Immigration enforcement officers will need a judicial warrant signed by a Judge or the consent of resident to enter.</a:t>
            </a:r>
            <a:endParaRPr sz="1700">
              <a:latin typeface="PT Sans Narrow"/>
              <a:ea typeface="PT Sans Narrow"/>
              <a:cs typeface="PT Sans Narrow"/>
              <a:sym typeface="PT Sans Narrow"/>
            </a:endParaRPr>
          </a:p>
          <a:p>
            <a:pPr indent="-336550" lvl="0" marL="457200" rtl="0" algn="l">
              <a:spcBef>
                <a:spcPts val="0"/>
              </a:spcBef>
              <a:spcAft>
                <a:spcPts val="0"/>
              </a:spcAft>
              <a:buSzPts val="1700"/>
              <a:buFont typeface="PT Sans Narrow"/>
              <a:buChar char="●"/>
            </a:pPr>
            <a:r>
              <a:rPr lang="en" sz="1700">
                <a:latin typeface="PT Sans Narrow"/>
                <a:ea typeface="PT Sans Narrow"/>
                <a:cs typeface="PT Sans Narrow"/>
                <a:sym typeface="PT Sans Narrow"/>
              </a:rPr>
              <a:t>Examples of private spaces: A person home, areas inside a business that are not open to the public, offices, employees only areas.</a:t>
            </a:r>
            <a:endParaRPr sz="1700">
              <a:latin typeface="PT Sans Narrow"/>
              <a:ea typeface="PT Sans Narrow"/>
              <a:cs typeface="PT Sans Narrow"/>
              <a:sym typeface="PT Sans Narrow"/>
            </a:endParaRPr>
          </a:p>
        </p:txBody>
      </p:sp>
      <p:pic>
        <p:nvPicPr>
          <p:cNvPr id="144" name="Google Shape;144;p25" title="Stop.png"/>
          <p:cNvPicPr preferRelativeResize="0"/>
          <p:nvPr/>
        </p:nvPicPr>
        <p:blipFill>
          <a:blip r:embed="rId3">
            <a:alphaModFix/>
          </a:blip>
          <a:stretch>
            <a:fillRect/>
          </a:stretch>
        </p:blipFill>
        <p:spPr>
          <a:xfrm>
            <a:off x="5217825" y="1545700"/>
            <a:ext cx="2920875" cy="2498400"/>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8" name="Shape 148"/>
        <p:cNvGrpSpPr/>
        <p:nvPr/>
      </p:nvGrpSpPr>
      <p:grpSpPr>
        <a:xfrm>
          <a:off x="0" y="0"/>
          <a:ext cx="0" cy="0"/>
          <a:chOff x="0" y="0"/>
          <a:chExt cx="0" cy="0"/>
        </a:xfrm>
      </p:grpSpPr>
      <p:sp>
        <p:nvSpPr>
          <p:cNvPr id="149" name="Google Shape;149;p26"/>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lnSpc>
                <a:spcPct val="115000"/>
              </a:lnSpc>
              <a:spcBef>
                <a:spcPts val="0"/>
              </a:spcBef>
              <a:spcAft>
                <a:spcPts val="0"/>
              </a:spcAft>
              <a:buSzPts val="990"/>
              <a:buNone/>
            </a:pPr>
            <a:r>
              <a:rPr lang="en" sz="3200"/>
              <a:t>Immigrant Agents in Public Spaces </a:t>
            </a:r>
            <a:endParaRPr sz="3200"/>
          </a:p>
          <a:p>
            <a:pPr indent="0" lvl="0" marL="0" rtl="0" algn="l">
              <a:spcBef>
                <a:spcPts val="1200"/>
              </a:spcBef>
              <a:spcAft>
                <a:spcPts val="0"/>
              </a:spcAft>
              <a:buSzPts val="990"/>
              <a:buNone/>
            </a:pPr>
            <a:r>
              <a:t/>
            </a:r>
            <a:endParaRPr sz="3240"/>
          </a:p>
        </p:txBody>
      </p:sp>
      <p:sp>
        <p:nvSpPr>
          <p:cNvPr id="150" name="Google Shape;150;p26"/>
          <p:cNvSpPr txBox="1"/>
          <p:nvPr>
            <p:ph idx="1" type="body"/>
          </p:nvPr>
        </p:nvSpPr>
        <p:spPr>
          <a:xfrm>
            <a:off x="311700" y="1266175"/>
            <a:ext cx="7771500" cy="3302700"/>
          </a:xfrm>
          <a:prstGeom prst="rect">
            <a:avLst/>
          </a:prstGeom>
        </p:spPr>
        <p:txBody>
          <a:bodyPr anchorCtr="0" anchor="t" bIns="91425" lIns="91425" spcFirstLastPara="1" rIns="91425" wrap="square" tIns="91425">
            <a:noAutofit/>
          </a:bodyPr>
          <a:lstStyle/>
          <a:p>
            <a:pPr indent="-330200" lvl="0" marL="457200" rtl="0" algn="l">
              <a:lnSpc>
                <a:spcPct val="80000"/>
              </a:lnSpc>
              <a:spcBef>
                <a:spcPts val="1000"/>
              </a:spcBef>
              <a:spcAft>
                <a:spcPts val="0"/>
              </a:spcAft>
              <a:buSzPts val="1600"/>
              <a:buFont typeface="PT Sans Narrow"/>
              <a:buChar char="●"/>
            </a:pPr>
            <a:r>
              <a:rPr lang="en" sz="1600">
                <a:latin typeface="PT Sans Narrow"/>
                <a:ea typeface="PT Sans Narrow"/>
                <a:cs typeface="PT Sans Narrow"/>
                <a:sym typeface="PT Sans Narrow"/>
              </a:rPr>
              <a:t>ICE does not need a judicial warrant to look for individuals in a public space.  If you are stopped on the street, ask if you are under arrest and if you are free to leave. If the officer indicates you may leave, do so in a calm manner.</a:t>
            </a:r>
            <a:endParaRPr sz="1600">
              <a:latin typeface="PT Sans Narrow"/>
              <a:ea typeface="PT Sans Narrow"/>
              <a:cs typeface="PT Sans Narrow"/>
              <a:sym typeface="PT Sans Narrow"/>
            </a:endParaRPr>
          </a:p>
          <a:p>
            <a:pPr indent="-330200" lvl="0" marL="457200" rtl="0" algn="l">
              <a:lnSpc>
                <a:spcPct val="80000"/>
              </a:lnSpc>
              <a:spcBef>
                <a:spcPts val="0"/>
              </a:spcBef>
              <a:spcAft>
                <a:spcPts val="0"/>
              </a:spcAft>
              <a:buSzPts val="1600"/>
              <a:buFont typeface="PT Sans Narrow"/>
              <a:buChar char="●"/>
            </a:pPr>
            <a:r>
              <a:rPr lang="en" sz="1600">
                <a:highlight>
                  <a:srgbClr val="FFFFFF"/>
                </a:highlight>
                <a:latin typeface="PT Sans Narrow"/>
                <a:ea typeface="PT Sans Narrow"/>
                <a:cs typeface="PT Sans Narrow"/>
                <a:sym typeface="PT Sans Narrow"/>
              </a:rPr>
              <a:t>Examples public area: street, sidewalks, </a:t>
            </a:r>
            <a:r>
              <a:rPr lang="en" sz="1600">
                <a:highlight>
                  <a:srgbClr val="FFFFFF"/>
                </a:highlight>
                <a:latin typeface="PT Sans Narrow"/>
                <a:ea typeface="PT Sans Narrow"/>
                <a:cs typeface="PT Sans Narrow"/>
                <a:sym typeface="PT Sans Narrow"/>
              </a:rPr>
              <a:t>public</a:t>
            </a:r>
            <a:r>
              <a:rPr lang="en" sz="1600">
                <a:highlight>
                  <a:srgbClr val="FFFFFF"/>
                </a:highlight>
                <a:latin typeface="PT Sans Narrow"/>
                <a:ea typeface="PT Sans Narrow"/>
                <a:cs typeface="PT Sans Narrow"/>
                <a:sym typeface="PT Sans Narrow"/>
              </a:rPr>
              <a:t> parks, open areas of businesses such as  restaurant </a:t>
            </a:r>
            <a:r>
              <a:rPr lang="en" sz="1600">
                <a:highlight>
                  <a:srgbClr val="FFFFFF"/>
                </a:highlight>
                <a:latin typeface="PT Sans Narrow"/>
                <a:ea typeface="PT Sans Narrow"/>
                <a:cs typeface="PT Sans Narrow"/>
                <a:sym typeface="PT Sans Narrow"/>
              </a:rPr>
              <a:t>dining</a:t>
            </a:r>
            <a:r>
              <a:rPr lang="en" sz="1600">
                <a:highlight>
                  <a:srgbClr val="FFFFFF"/>
                </a:highlight>
                <a:latin typeface="PT Sans Narrow"/>
                <a:ea typeface="PT Sans Narrow"/>
                <a:cs typeface="PT Sans Narrow"/>
                <a:sym typeface="PT Sans Narrow"/>
              </a:rPr>
              <a:t> areas.</a:t>
            </a:r>
            <a:endParaRPr b="1" sz="1600">
              <a:latin typeface="PT Sans Narrow"/>
              <a:ea typeface="PT Sans Narrow"/>
              <a:cs typeface="PT Sans Narrow"/>
              <a:sym typeface="PT Sans Narrow"/>
            </a:endParaRPr>
          </a:p>
          <a:p>
            <a:pPr indent="-330200" lvl="0" marL="457200" rtl="0" algn="l">
              <a:lnSpc>
                <a:spcPct val="90000"/>
              </a:lnSpc>
              <a:spcBef>
                <a:spcPts val="0"/>
              </a:spcBef>
              <a:spcAft>
                <a:spcPts val="0"/>
              </a:spcAft>
              <a:buSzPts val="1600"/>
              <a:buFont typeface="PT Sans Narrow"/>
              <a:buChar char="●"/>
            </a:pPr>
            <a:r>
              <a:rPr b="1" lang="en" sz="1600">
                <a:latin typeface="PT Sans Narrow"/>
                <a:ea typeface="PT Sans Narrow"/>
                <a:cs typeface="PT Sans Narrow"/>
                <a:sym typeface="PT Sans Narrow"/>
              </a:rPr>
              <a:t>If ICE comes </a:t>
            </a:r>
            <a:endParaRPr b="1" sz="1600">
              <a:latin typeface="PT Sans Narrow"/>
              <a:ea typeface="PT Sans Narrow"/>
              <a:cs typeface="PT Sans Narrow"/>
              <a:sym typeface="PT Sans Narrow"/>
            </a:endParaRPr>
          </a:p>
          <a:p>
            <a:pPr indent="-330200" lvl="1" marL="914400" rtl="0" algn="l">
              <a:lnSpc>
                <a:spcPct val="90000"/>
              </a:lnSpc>
              <a:spcBef>
                <a:spcPts val="0"/>
              </a:spcBef>
              <a:spcAft>
                <a:spcPts val="0"/>
              </a:spcAft>
              <a:buSzPts val="1600"/>
              <a:buFont typeface="PT Sans Narrow"/>
              <a:buChar char="○"/>
            </a:pPr>
            <a:r>
              <a:rPr b="1" lang="en" sz="1600">
                <a:latin typeface="PT Sans Narrow"/>
                <a:ea typeface="PT Sans Narrow"/>
                <a:cs typeface="PT Sans Narrow"/>
                <a:sym typeface="PT Sans Narrow"/>
              </a:rPr>
              <a:t>DO NOT LIE</a:t>
            </a:r>
            <a:r>
              <a:rPr lang="en" sz="1600">
                <a:latin typeface="PT Sans Narrow"/>
                <a:ea typeface="PT Sans Narrow"/>
                <a:cs typeface="PT Sans Narrow"/>
                <a:sym typeface="PT Sans Narrow"/>
              </a:rPr>
              <a:t>. Say that you want to exercise your right to remain silent.  Do not give any explanations, excuses, or make up stories. </a:t>
            </a:r>
            <a:endParaRPr sz="1600">
              <a:latin typeface="PT Sans Narrow"/>
              <a:ea typeface="PT Sans Narrow"/>
              <a:cs typeface="PT Sans Narrow"/>
              <a:sym typeface="PT Sans Narrow"/>
            </a:endParaRPr>
          </a:p>
          <a:p>
            <a:pPr indent="-330200" lvl="0" marL="914400" rtl="0" algn="l">
              <a:lnSpc>
                <a:spcPct val="90000"/>
              </a:lnSpc>
              <a:spcBef>
                <a:spcPts val="0"/>
              </a:spcBef>
              <a:spcAft>
                <a:spcPts val="0"/>
              </a:spcAft>
              <a:buSzPts val="1600"/>
              <a:buFont typeface="PT Sans Narrow"/>
              <a:buChar char="●"/>
            </a:pPr>
            <a:r>
              <a:rPr lang="en" sz="1600">
                <a:latin typeface="PT Sans Narrow"/>
                <a:ea typeface="PT Sans Narrow"/>
                <a:cs typeface="PT Sans Narrow"/>
                <a:sym typeface="PT Sans Narrow"/>
              </a:rPr>
              <a:t>Do not claim to be a U.S. citizen if you are not!</a:t>
            </a:r>
            <a:endParaRPr sz="1600">
              <a:highlight>
                <a:schemeClr val="lt1"/>
              </a:highlight>
              <a:latin typeface="PT Sans Narrow"/>
              <a:ea typeface="PT Sans Narrow"/>
              <a:cs typeface="PT Sans Narrow"/>
              <a:sym typeface="PT Sans Narrow"/>
            </a:endParaRPr>
          </a:p>
          <a:p>
            <a:pPr indent="-330200" lvl="0" marL="914400" rtl="0" algn="l">
              <a:lnSpc>
                <a:spcPct val="90000"/>
              </a:lnSpc>
              <a:spcBef>
                <a:spcPts val="0"/>
              </a:spcBef>
              <a:spcAft>
                <a:spcPts val="0"/>
              </a:spcAft>
              <a:buSzPts val="1600"/>
              <a:buFont typeface="PT Sans Narrow"/>
              <a:buChar char="●"/>
            </a:pPr>
            <a:r>
              <a:rPr lang="en" sz="1600">
                <a:highlight>
                  <a:schemeClr val="lt1"/>
                </a:highlight>
                <a:latin typeface="PT Sans Narrow"/>
                <a:ea typeface="PT Sans Narrow"/>
                <a:cs typeface="PT Sans Narrow"/>
                <a:sym typeface="PT Sans Narrow"/>
              </a:rPr>
              <a:t>Don’t provide a foreign ID, this includes your consulate card, foreign driver’s license.  A foreign ID reveals to the ICE agent that you were born in another country that is not the U.S.</a:t>
            </a:r>
            <a:endParaRPr sz="1600">
              <a:highlight>
                <a:schemeClr val="lt1"/>
              </a:highlight>
              <a:latin typeface="PT Sans Narrow"/>
              <a:ea typeface="PT Sans Narrow"/>
              <a:cs typeface="PT Sans Narrow"/>
              <a:sym typeface="PT Sans Narrow"/>
            </a:endParaRPr>
          </a:p>
          <a:p>
            <a:pPr indent="-330200" lvl="0" marL="914400" rtl="0" algn="l">
              <a:lnSpc>
                <a:spcPct val="90000"/>
              </a:lnSpc>
              <a:spcBef>
                <a:spcPts val="0"/>
              </a:spcBef>
              <a:spcAft>
                <a:spcPts val="0"/>
              </a:spcAft>
              <a:buSzPts val="1600"/>
              <a:buFont typeface="Arial"/>
              <a:buChar char="●"/>
            </a:pPr>
            <a:r>
              <a:rPr b="1" lang="en" sz="1600">
                <a:latin typeface="PT Sans Narrow"/>
                <a:ea typeface="PT Sans Narrow"/>
                <a:cs typeface="PT Sans Narrow"/>
                <a:sym typeface="PT Sans Narrow"/>
              </a:rPr>
              <a:t>DO NOT SIGN </a:t>
            </a:r>
            <a:r>
              <a:rPr lang="en" sz="1600">
                <a:latin typeface="PT Sans Narrow"/>
                <a:ea typeface="PT Sans Narrow"/>
                <a:cs typeface="PT Sans Narrow"/>
                <a:sym typeface="PT Sans Narrow"/>
              </a:rPr>
              <a:t>any document.</a:t>
            </a:r>
            <a:endParaRPr sz="1600">
              <a:highlight>
                <a:srgbClr val="FFFFFF"/>
              </a:highlight>
              <a:latin typeface="PT Sans Narrow"/>
              <a:ea typeface="PT Sans Narrow"/>
              <a:cs typeface="PT Sans Narrow"/>
              <a:sym typeface="PT Sans Narrow"/>
            </a:endParaRPr>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4" name="Shape 154"/>
        <p:cNvGrpSpPr/>
        <p:nvPr/>
      </p:nvGrpSpPr>
      <p:grpSpPr>
        <a:xfrm>
          <a:off x="0" y="0"/>
          <a:ext cx="0" cy="0"/>
          <a:chOff x="0" y="0"/>
          <a:chExt cx="0" cy="0"/>
        </a:xfrm>
      </p:grpSpPr>
      <p:sp>
        <p:nvSpPr>
          <p:cNvPr id="155" name="Google Shape;155;p27"/>
          <p:cNvSpPr txBox="1"/>
          <p:nvPr>
            <p:ph type="title"/>
          </p:nvPr>
        </p:nvSpPr>
        <p:spPr>
          <a:xfrm>
            <a:off x="311700" y="4507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040"/>
              <a:t>Judicial Warrants </a:t>
            </a:r>
            <a:endParaRPr sz="3040"/>
          </a:p>
        </p:txBody>
      </p:sp>
      <p:sp>
        <p:nvSpPr>
          <p:cNvPr id="156" name="Google Shape;156;p27"/>
          <p:cNvSpPr txBox="1"/>
          <p:nvPr>
            <p:ph idx="1" type="body"/>
          </p:nvPr>
        </p:nvSpPr>
        <p:spPr>
          <a:xfrm>
            <a:off x="406950" y="1266175"/>
            <a:ext cx="3999900" cy="3302700"/>
          </a:xfrm>
          <a:prstGeom prst="rect">
            <a:avLst/>
          </a:prstGeom>
        </p:spPr>
        <p:txBody>
          <a:bodyPr anchorCtr="0" anchor="t" bIns="91425" lIns="91425" spcFirstLastPara="1" rIns="91425" wrap="square" tIns="91425">
            <a:normAutofit/>
          </a:bodyPr>
          <a:lstStyle/>
          <a:p>
            <a:pPr indent="-346020" lvl="0" marL="457200" rtl="0" algn="l">
              <a:lnSpc>
                <a:spcPct val="95000"/>
              </a:lnSpc>
              <a:spcBef>
                <a:spcPts val="0"/>
              </a:spcBef>
              <a:spcAft>
                <a:spcPts val="0"/>
              </a:spcAft>
              <a:buSzPts val="1849"/>
              <a:buChar char="●"/>
            </a:pPr>
            <a:r>
              <a:rPr b="1" lang="en" sz="1849">
                <a:highlight>
                  <a:srgbClr val="FFFFFF"/>
                </a:highlight>
                <a:latin typeface="PT Sans Narrow"/>
                <a:ea typeface="PT Sans Narrow"/>
                <a:cs typeface="PT Sans Narrow"/>
                <a:sym typeface="PT Sans Narrow"/>
              </a:rPr>
              <a:t>Judicial Warrants </a:t>
            </a:r>
            <a:r>
              <a:rPr lang="en" sz="1849">
                <a:highlight>
                  <a:srgbClr val="FFFFFF"/>
                </a:highlight>
                <a:latin typeface="PT Sans Narrow"/>
                <a:ea typeface="PT Sans Narrow"/>
                <a:cs typeface="PT Sans Narrow"/>
                <a:sym typeface="PT Sans Narrow"/>
              </a:rPr>
              <a:t>–is an official court order signed by a judge or magistrate that authorizes a search of private property, seizure, or arrest based on the </a:t>
            </a:r>
            <a:r>
              <a:rPr lang="en" sz="1849">
                <a:highlight>
                  <a:srgbClr val="FFFFFF"/>
                </a:highlight>
                <a:latin typeface="PT Sans Narrow"/>
                <a:ea typeface="PT Sans Narrow"/>
                <a:cs typeface="PT Sans Narrow"/>
                <a:sym typeface="PT Sans Narrow"/>
              </a:rPr>
              <a:t>cause. </a:t>
            </a:r>
            <a:endParaRPr sz="1849">
              <a:highlight>
                <a:srgbClr val="FFFFFF"/>
              </a:highlight>
              <a:latin typeface="PT Sans Narrow"/>
              <a:ea typeface="PT Sans Narrow"/>
              <a:cs typeface="PT Sans Narrow"/>
              <a:sym typeface="PT Sans Narrow"/>
            </a:endParaRPr>
          </a:p>
          <a:p>
            <a:pPr indent="-346020" lvl="0" marL="457200" rtl="0" algn="l">
              <a:lnSpc>
                <a:spcPct val="95000"/>
              </a:lnSpc>
              <a:spcBef>
                <a:spcPts val="0"/>
              </a:spcBef>
              <a:spcAft>
                <a:spcPts val="0"/>
              </a:spcAft>
              <a:buSzPts val="1849"/>
              <a:buFont typeface="PT Sans Narrow"/>
              <a:buChar char="●"/>
            </a:pPr>
            <a:r>
              <a:rPr b="1" lang="en" sz="1849">
                <a:highlight>
                  <a:srgbClr val="FFFFFF"/>
                </a:highlight>
                <a:latin typeface="PT Sans Narrow"/>
                <a:ea typeface="PT Sans Narrow"/>
                <a:cs typeface="PT Sans Narrow"/>
                <a:sym typeface="PT Sans Narrow"/>
              </a:rPr>
              <a:t>A jud</a:t>
            </a:r>
            <a:r>
              <a:rPr b="1" lang="en" sz="1849">
                <a:highlight>
                  <a:srgbClr val="FFFFFF"/>
                </a:highlight>
                <a:latin typeface="PT Sans Narrow"/>
                <a:ea typeface="PT Sans Narrow"/>
                <a:cs typeface="PT Sans Narrow"/>
                <a:sym typeface="PT Sans Narrow"/>
              </a:rPr>
              <a:t>icial warrant will:</a:t>
            </a:r>
            <a:endParaRPr b="1" sz="1849">
              <a:highlight>
                <a:srgbClr val="FFFFFF"/>
              </a:highlight>
              <a:latin typeface="PT Sans Narrow"/>
              <a:ea typeface="PT Sans Narrow"/>
              <a:cs typeface="PT Sans Narrow"/>
              <a:sym typeface="PT Sans Narrow"/>
            </a:endParaRPr>
          </a:p>
          <a:p>
            <a:pPr indent="-346020" lvl="0" marL="914400" rtl="0" algn="l">
              <a:lnSpc>
                <a:spcPct val="95000"/>
              </a:lnSpc>
              <a:spcBef>
                <a:spcPts val="0"/>
              </a:spcBef>
              <a:spcAft>
                <a:spcPts val="0"/>
              </a:spcAft>
              <a:buClr>
                <a:schemeClr val="dk2"/>
              </a:buClr>
              <a:buSzPts val="1849"/>
              <a:buFont typeface="PT Sans Narrow"/>
              <a:buChar char="●"/>
            </a:pPr>
            <a:r>
              <a:rPr lang="en" sz="1849">
                <a:highlight>
                  <a:srgbClr val="FFFFFF"/>
                </a:highlight>
                <a:latin typeface="PT Sans Narrow"/>
                <a:ea typeface="PT Sans Narrow"/>
                <a:cs typeface="PT Sans Narrow"/>
                <a:sym typeface="PT Sans Narrow"/>
              </a:rPr>
              <a:t>MUST HAVE CORRECT NAME AND ADDRESS, A VALID DATE</a:t>
            </a:r>
            <a:endParaRPr sz="1849">
              <a:highlight>
                <a:srgbClr val="FFFFFF"/>
              </a:highlight>
              <a:latin typeface="PT Sans Narrow"/>
              <a:ea typeface="PT Sans Narrow"/>
              <a:cs typeface="PT Sans Narrow"/>
              <a:sym typeface="PT Sans Narrow"/>
            </a:endParaRPr>
          </a:p>
          <a:p>
            <a:pPr indent="-346020" lvl="0" marL="914400" rtl="0" algn="l">
              <a:lnSpc>
                <a:spcPct val="95000"/>
              </a:lnSpc>
              <a:spcBef>
                <a:spcPts val="0"/>
              </a:spcBef>
              <a:spcAft>
                <a:spcPts val="0"/>
              </a:spcAft>
              <a:buClr>
                <a:srgbClr val="221715"/>
              </a:buClr>
              <a:buSzPts val="1849"/>
              <a:buFont typeface="Times New Roman"/>
              <a:buChar char="●"/>
            </a:pPr>
            <a:r>
              <a:rPr lang="en" sz="1849">
                <a:highlight>
                  <a:srgbClr val="FFFFFF"/>
                </a:highlight>
                <a:latin typeface="PT Sans Narrow"/>
                <a:ea typeface="PT Sans Narrow"/>
                <a:cs typeface="PT Sans Narrow"/>
                <a:sym typeface="PT Sans Narrow"/>
              </a:rPr>
              <a:t>Be issued by a court and signed by a Judge or magistrat</a:t>
            </a:r>
            <a:r>
              <a:rPr lang="en" sz="1849">
                <a:solidFill>
                  <a:srgbClr val="221715"/>
                </a:solidFill>
                <a:highlight>
                  <a:srgbClr val="FFFFFF"/>
                </a:highlight>
                <a:latin typeface="PT Sans Narrow"/>
                <a:ea typeface="PT Sans Narrow"/>
                <a:cs typeface="PT Sans Narrow"/>
                <a:sym typeface="PT Sans Narrow"/>
              </a:rPr>
              <a:t>e.</a:t>
            </a:r>
            <a:endParaRPr sz="817">
              <a:solidFill>
                <a:srgbClr val="000724"/>
              </a:solidFill>
              <a:highlight>
                <a:srgbClr val="FFFFFF"/>
              </a:highlight>
            </a:endParaRPr>
          </a:p>
        </p:txBody>
      </p:sp>
      <p:sp>
        <p:nvSpPr>
          <p:cNvPr id="157" name="Google Shape;157;p27"/>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pic>
        <p:nvPicPr>
          <p:cNvPr id="158" name="Google Shape;158;p27"/>
          <p:cNvPicPr preferRelativeResize="0"/>
          <p:nvPr/>
        </p:nvPicPr>
        <p:blipFill>
          <a:blip r:embed="rId3">
            <a:alphaModFix/>
          </a:blip>
          <a:stretch>
            <a:fillRect/>
          </a:stretch>
        </p:blipFill>
        <p:spPr>
          <a:xfrm>
            <a:off x="4832400" y="1266175"/>
            <a:ext cx="3999900" cy="3553749"/>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2" name="Shape 162"/>
        <p:cNvGrpSpPr/>
        <p:nvPr/>
      </p:nvGrpSpPr>
      <p:grpSpPr>
        <a:xfrm>
          <a:off x="0" y="0"/>
          <a:ext cx="0" cy="0"/>
          <a:chOff x="0" y="0"/>
          <a:chExt cx="0" cy="0"/>
        </a:xfrm>
      </p:grpSpPr>
      <p:sp>
        <p:nvSpPr>
          <p:cNvPr id="163" name="Google Shape;163;p28"/>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400"/>
              </a:spcAft>
              <a:buNone/>
            </a:pPr>
            <a:r>
              <a:rPr lang="en" sz="3200">
                <a:highlight>
                  <a:schemeClr val="lt1"/>
                </a:highlight>
              </a:rPr>
              <a:t>Administrative Warrants </a:t>
            </a:r>
            <a:endParaRPr sz="3200"/>
          </a:p>
        </p:txBody>
      </p:sp>
      <p:sp>
        <p:nvSpPr>
          <p:cNvPr id="164" name="Google Shape;164;p28"/>
          <p:cNvSpPr txBox="1"/>
          <p:nvPr>
            <p:ph idx="1" type="body"/>
          </p:nvPr>
        </p:nvSpPr>
        <p:spPr>
          <a:xfrm>
            <a:off x="311700" y="1266175"/>
            <a:ext cx="4364400" cy="37044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PT Sans Narrow"/>
              <a:buChar char="●"/>
            </a:pPr>
            <a:r>
              <a:rPr b="1" lang="en" sz="1500">
                <a:highlight>
                  <a:schemeClr val="lt1"/>
                </a:highlight>
                <a:latin typeface="PT Sans Narrow"/>
                <a:ea typeface="PT Sans Narrow"/>
                <a:cs typeface="PT Sans Narrow"/>
                <a:sym typeface="PT Sans Narrow"/>
              </a:rPr>
              <a:t>Administrative Warrants </a:t>
            </a:r>
            <a:r>
              <a:rPr lang="en" sz="1500">
                <a:highlight>
                  <a:schemeClr val="lt1"/>
                </a:highlight>
                <a:latin typeface="PT Sans Narrow"/>
                <a:ea typeface="PT Sans Narrow"/>
                <a:cs typeface="PT Sans Narrow"/>
                <a:sym typeface="PT Sans Narrow"/>
              </a:rPr>
              <a:t>– </a:t>
            </a:r>
            <a:r>
              <a:rPr lang="en" sz="1500">
                <a:highlight>
                  <a:srgbClr val="FFFFFF"/>
                </a:highlight>
                <a:latin typeface="PT Sans Narrow"/>
                <a:ea typeface="PT Sans Narrow"/>
                <a:cs typeface="PT Sans Narrow"/>
                <a:sym typeface="PT Sans Narrow"/>
              </a:rPr>
              <a:t>issued by a federal agency such as Department of Homeland Security (DHS) or Immigration and Customs Enforcement (ICE), purporting to document their authority to arrest a person suspected of violating immigration laws. </a:t>
            </a:r>
            <a:endParaRPr sz="1500">
              <a:highlight>
                <a:srgbClr val="FFFFFF"/>
              </a:highlight>
              <a:latin typeface="PT Sans Narrow"/>
              <a:ea typeface="PT Sans Narrow"/>
              <a:cs typeface="PT Sans Narrow"/>
              <a:sym typeface="PT Sans Narrow"/>
            </a:endParaRPr>
          </a:p>
          <a:p>
            <a:pPr indent="-323850" lvl="0" marL="457200" rtl="0" algn="l">
              <a:spcBef>
                <a:spcPts val="0"/>
              </a:spcBef>
              <a:spcAft>
                <a:spcPts val="0"/>
              </a:spcAft>
              <a:buSzPts val="1500"/>
              <a:buFont typeface="PT Sans Narrow"/>
              <a:buChar char="●"/>
            </a:pPr>
            <a:r>
              <a:rPr lang="en" sz="1500">
                <a:highlight>
                  <a:srgbClr val="FFFFFF"/>
                </a:highlight>
                <a:latin typeface="PT Sans Narrow"/>
                <a:ea typeface="PT Sans Narrow"/>
                <a:cs typeface="PT Sans Narrow"/>
                <a:sym typeface="PT Sans Narrow"/>
              </a:rPr>
              <a:t>These administrative documents are not signed by a judge but rather an immigration officer like an ICE agent or immigration judge.</a:t>
            </a:r>
            <a:endParaRPr sz="1500">
              <a:highlight>
                <a:srgbClr val="FFFFFF"/>
              </a:highlight>
              <a:latin typeface="PT Sans Narrow"/>
              <a:ea typeface="PT Sans Narrow"/>
              <a:cs typeface="PT Sans Narrow"/>
              <a:sym typeface="PT Sans Narrow"/>
            </a:endParaRPr>
          </a:p>
          <a:p>
            <a:pPr indent="-323850" lvl="0" marL="457200" rtl="0" algn="l">
              <a:spcBef>
                <a:spcPts val="0"/>
              </a:spcBef>
              <a:spcAft>
                <a:spcPts val="0"/>
              </a:spcAft>
              <a:buClr>
                <a:schemeClr val="dk2"/>
              </a:buClr>
              <a:buSzPts val="1500"/>
              <a:buFont typeface="PT Sans Narrow"/>
              <a:buChar char="●"/>
            </a:pPr>
            <a:r>
              <a:rPr lang="en" sz="1500">
                <a:highlight>
                  <a:srgbClr val="FFFFFF"/>
                </a:highlight>
                <a:latin typeface="PT Sans Narrow"/>
                <a:ea typeface="PT Sans Narrow"/>
                <a:cs typeface="PT Sans Narrow"/>
                <a:sym typeface="PT Sans Narrow"/>
              </a:rPr>
              <a:t>An ICE administrative warrant is NOT a judicial warrant. </a:t>
            </a:r>
            <a:endParaRPr sz="1500">
              <a:highlight>
                <a:srgbClr val="FFFFFF"/>
              </a:highlight>
              <a:latin typeface="PT Sans Narrow"/>
              <a:ea typeface="PT Sans Narrow"/>
              <a:cs typeface="PT Sans Narrow"/>
              <a:sym typeface="PT Sans Narrow"/>
            </a:endParaRPr>
          </a:p>
          <a:p>
            <a:pPr indent="-323850" lvl="0" marL="457200" rtl="0" algn="l">
              <a:spcBef>
                <a:spcPts val="0"/>
              </a:spcBef>
              <a:spcAft>
                <a:spcPts val="0"/>
              </a:spcAft>
              <a:buClr>
                <a:schemeClr val="dk2"/>
              </a:buClr>
              <a:buSzPts val="1500"/>
              <a:buFont typeface="PT Sans Narrow"/>
              <a:buChar char="●"/>
            </a:pPr>
            <a:r>
              <a:rPr lang="en" sz="1500">
                <a:highlight>
                  <a:srgbClr val="FFFFFF"/>
                </a:highlight>
                <a:latin typeface="PT Sans Narrow"/>
                <a:ea typeface="PT Sans Narrow"/>
                <a:cs typeface="PT Sans Narrow"/>
                <a:sym typeface="PT Sans Narrow"/>
              </a:rPr>
              <a:t>ICE administrative warrants do not give ICE officials authority to enter a place where there is a reasonable expectation of privacy, without consent.</a:t>
            </a:r>
            <a:endParaRPr sz="1500">
              <a:highlight>
                <a:srgbClr val="FFFFFF"/>
              </a:highlight>
              <a:latin typeface="PT Sans Narrow"/>
              <a:ea typeface="PT Sans Narrow"/>
              <a:cs typeface="PT Sans Narrow"/>
              <a:sym typeface="PT Sans Narrow"/>
            </a:endParaRPr>
          </a:p>
          <a:p>
            <a:pPr indent="0" lvl="0" marL="0" rtl="0" algn="l">
              <a:spcBef>
                <a:spcPts val="800"/>
              </a:spcBef>
              <a:spcAft>
                <a:spcPts val="0"/>
              </a:spcAft>
              <a:buNone/>
            </a:pPr>
            <a:r>
              <a:t/>
            </a:r>
            <a:endParaRPr sz="1200">
              <a:solidFill>
                <a:srgbClr val="221715"/>
              </a:solidFill>
              <a:highlight>
                <a:srgbClr val="FFFFFF"/>
              </a:highlight>
              <a:latin typeface="Arial"/>
              <a:ea typeface="Arial"/>
              <a:cs typeface="Arial"/>
              <a:sym typeface="Arial"/>
            </a:endParaRPr>
          </a:p>
          <a:p>
            <a:pPr indent="0" lvl="0" marL="0" rtl="0" algn="l">
              <a:spcBef>
                <a:spcPts val="800"/>
              </a:spcBef>
              <a:spcAft>
                <a:spcPts val="1200"/>
              </a:spcAft>
              <a:buNone/>
            </a:pPr>
            <a:r>
              <a:t/>
            </a:r>
            <a:endParaRPr/>
          </a:p>
        </p:txBody>
      </p:sp>
      <p:pic>
        <p:nvPicPr>
          <p:cNvPr id="165" name="Google Shape;165;p28"/>
          <p:cNvPicPr preferRelativeResize="0"/>
          <p:nvPr/>
        </p:nvPicPr>
        <p:blipFill>
          <a:blip r:embed="rId3">
            <a:alphaModFix/>
          </a:blip>
          <a:stretch>
            <a:fillRect/>
          </a:stretch>
        </p:blipFill>
        <p:spPr>
          <a:xfrm>
            <a:off x="5162350" y="1266175"/>
            <a:ext cx="3737351" cy="35377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69" name="Shape 169"/>
        <p:cNvGrpSpPr/>
        <p:nvPr/>
      </p:nvGrpSpPr>
      <p:grpSpPr>
        <a:xfrm>
          <a:off x="0" y="0"/>
          <a:ext cx="0" cy="0"/>
          <a:chOff x="0" y="0"/>
          <a:chExt cx="0" cy="0"/>
        </a:xfrm>
      </p:grpSpPr>
      <p:sp>
        <p:nvSpPr>
          <p:cNvPr id="170" name="Google Shape;170;p29"/>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040"/>
              <a:t>How to identify DHS/ICE Officers </a:t>
            </a:r>
            <a:endParaRPr sz="3040"/>
          </a:p>
        </p:txBody>
      </p:sp>
      <p:sp>
        <p:nvSpPr>
          <p:cNvPr id="171" name="Google Shape;171;p29"/>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ICE may wear civilian or plain clothing</a:t>
            </a:r>
            <a:endParaRPr/>
          </a:p>
          <a:p>
            <a:pPr indent="-317500" lvl="0" marL="457200" rtl="0" algn="l">
              <a:spcBef>
                <a:spcPts val="0"/>
              </a:spcBef>
              <a:spcAft>
                <a:spcPts val="0"/>
              </a:spcAft>
              <a:buSzPts val="1400"/>
              <a:buChar char="●"/>
            </a:pPr>
            <a:r>
              <a:rPr lang="en"/>
              <a:t>with black bulletproof vest. </a:t>
            </a:r>
            <a:endParaRPr/>
          </a:p>
          <a:p>
            <a:pPr indent="-317500" lvl="0" marL="457200" rtl="0" algn="l">
              <a:spcBef>
                <a:spcPts val="0"/>
              </a:spcBef>
              <a:spcAft>
                <a:spcPts val="0"/>
              </a:spcAft>
              <a:buSzPts val="1400"/>
              <a:buChar char="●"/>
            </a:pPr>
            <a:r>
              <a:rPr lang="en"/>
              <a:t>Often the vest says “POLICE” on the front or back.</a:t>
            </a:r>
            <a:endParaRPr/>
          </a:p>
          <a:p>
            <a:pPr indent="-317500" lvl="0" marL="457200" rtl="0" algn="l">
              <a:spcBef>
                <a:spcPts val="0"/>
              </a:spcBef>
              <a:spcAft>
                <a:spcPts val="0"/>
              </a:spcAft>
              <a:buSzPts val="1400"/>
              <a:buChar char="●"/>
            </a:pPr>
            <a:r>
              <a:rPr lang="en"/>
              <a:t>Wearing mask to cover their faces </a:t>
            </a:r>
            <a:endParaRPr/>
          </a:p>
          <a:p>
            <a:pPr indent="0" lvl="0" marL="0" rtl="0" algn="l">
              <a:spcBef>
                <a:spcPts val="1200"/>
              </a:spcBef>
              <a:spcAft>
                <a:spcPts val="1200"/>
              </a:spcAft>
              <a:buNone/>
            </a:pPr>
            <a:r>
              <a:t/>
            </a:r>
            <a:endParaRPr/>
          </a:p>
        </p:txBody>
      </p:sp>
      <p:sp>
        <p:nvSpPr>
          <p:cNvPr id="172" name="Google Shape;172;p29"/>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a:p>
          <a:p>
            <a:pPr indent="0" lvl="0" marL="0" rtl="0" algn="l">
              <a:spcBef>
                <a:spcPts val="1200"/>
              </a:spcBef>
              <a:spcAft>
                <a:spcPts val="1200"/>
              </a:spcAft>
              <a:buNone/>
            </a:pPr>
            <a:r>
              <a:t/>
            </a:r>
            <a:endParaRPr/>
          </a:p>
        </p:txBody>
      </p:sp>
      <p:pic>
        <p:nvPicPr>
          <p:cNvPr id="173" name="Google Shape;173;p29"/>
          <p:cNvPicPr preferRelativeResize="0"/>
          <p:nvPr/>
        </p:nvPicPr>
        <p:blipFill>
          <a:blip r:embed="rId3">
            <a:alphaModFix/>
          </a:blip>
          <a:stretch>
            <a:fillRect/>
          </a:stretch>
        </p:blipFill>
        <p:spPr>
          <a:xfrm>
            <a:off x="655163" y="2641650"/>
            <a:ext cx="3312975" cy="2138950"/>
          </a:xfrm>
          <a:prstGeom prst="rect">
            <a:avLst/>
          </a:prstGeom>
          <a:noFill/>
          <a:ln>
            <a:noFill/>
          </a:ln>
        </p:spPr>
      </p:pic>
      <p:pic>
        <p:nvPicPr>
          <p:cNvPr id="174" name="Google Shape;174;p29"/>
          <p:cNvPicPr preferRelativeResize="0"/>
          <p:nvPr/>
        </p:nvPicPr>
        <p:blipFill>
          <a:blip r:embed="rId4">
            <a:alphaModFix/>
          </a:blip>
          <a:stretch>
            <a:fillRect/>
          </a:stretch>
        </p:blipFill>
        <p:spPr>
          <a:xfrm>
            <a:off x="5056890" y="2641650"/>
            <a:ext cx="3018272" cy="213895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8" name="Shape 178"/>
        <p:cNvGrpSpPr/>
        <p:nvPr/>
      </p:nvGrpSpPr>
      <p:grpSpPr>
        <a:xfrm>
          <a:off x="0" y="0"/>
          <a:ext cx="0" cy="0"/>
          <a:chOff x="0" y="0"/>
          <a:chExt cx="0" cy="0"/>
        </a:xfrm>
      </p:grpSpPr>
      <p:sp>
        <p:nvSpPr>
          <p:cNvPr id="179" name="Google Shape;179;p30"/>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Clr>
                <a:srgbClr val="000000"/>
              </a:buClr>
              <a:buSzPts val="990"/>
              <a:buFont typeface="Arial"/>
              <a:buNone/>
            </a:pPr>
            <a:r>
              <a:rPr lang="en" sz="3040"/>
              <a:t>How to Identify Chicago Police Officers</a:t>
            </a:r>
            <a:endParaRPr/>
          </a:p>
        </p:txBody>
      </p:sp>
      <p:sp>
        <p:nvSpPr>
          <p:cNvPr id="180" name="Google Shape;180;p30"/>
          <p:cNvSpPr txBox="1"/>
          <p:nvPr>
            <p:ph idx="1" type="body"/>
          </p:nvPr>
        </p:nvSpPr>
        <p:spPr>
          <a:xfrm>
            <a:off x="311700" y="1266175"/>
            <a:ext cx="3999900" cy="3302700"/>
          </a:xfrm>
          <a:prstGeom prst="rect">
            <a:avLst/>
          </a:prstGeom>
        </p:spPr>
        <p:txBody>
          <a:bodyPr anchorCtr="0" anchor="t" bIns="91425" lIns="91425" spcFirstLastPara="1" rIns="91425" wrap="square" tIns="91425">
            <a:normAutofit/>
          </a:bodyPr>
          <a:lstStyle/>
          <a:p>
            <a:pPr indent="-317500" lvl="0" marL="457200" rtl="0" algn="l">
              <a:spcBef>
                <a:spcPts val="0"/>
              </a:spcBef>
              <a:spcAft>
                <a:spcPts val="0"/>
              </a:spcAft>
              <a:buSzPts val="1400"/>
              <a:buChar char="●"/>
            </a:pPr>
            <a:r>
              <a:rPr lang="en"/>
              <a:t>Local police wear distinctive uniforms with Identifying insignia.</a:t>
            </a:r>
            <a:endParaRPr/>
          </a:p>
        </p:txBody>
      </p:sp>
      <p:sp>
        <p:nvSpPr>
          <p:cNvPr id="181" name="Google Shape;181;p30"/>
          <p:cNvSpPr txBox="1"/>
          <p:nvPr>
            <p:ph idx="2" type="body"/>
          </p:nvPr>
        </p:nvSpPr>
        <p:spPr>
          <a:xfrm>
            <a:off x="4832400" y="1266175"/>
            <a:ext cx="39999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1200"/>
              </a:spcAft>
              <a:buNone/>
            </a:pPr>
            <a:r>
              <a:t/>
            </a:r>
            <a:endParaRPr/>
          </a:p>
        </p:txBody>
      </p:sp>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5" name="Shape 185"/>
        <p:cNvGrpSpPr/>
        <p:nvPr/>
      </p:nvGrpSpPr>
      <p:grpSpPr>
        <a:xfrm>
          <a:off x="0" y="0"/>
          <a:ext cx="0" cy="0"/>
          <a:chOff x="0" y="0"/>
          <a:chExt cx="0" cy="0"/>
        </a:xfrm>
      </p:grpSpPr>
      <p:sp>
        <p:nvSpPr>
          <p:cNvPr id="186" name="Google Shape;186;p31"/>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040"/>
              <a:t>What to Do If Detained by ICE</a:t>
            </a:r>
            <a:endParaRPr sz="3040"/>
          </a:p>
        </p:txBody>
      </p:sp>
      <p:sp>
        <p:nvSpPr>
          <p:cNvPr id="187" name="Google Shape;187;p31"/>
          <p:cNvSpPr txBox="1"/>
          <p:nvPr>
            <p:ph idx="1" type="body"/>
          </p:nvPr>
        </p:nvSpPr>
        <p:spPr>
          <a:xfrm>
            <a:off x="311700" y="1266175"/>
            <a:ext cx="7911300" cy="3579300"/>
          </a:xfrm>
          <a:prstGeom prst="rect">
            <a:avLst/>
          </a:prstGeom>
        </p:spPr>
        <p:txBody>
          <a:bodyPr anchorCtr="0" anchor="t" bIns="91425" lIns="91425" spcFirstLastPara="1" rIns="91425" wrap="square" tIns="91425">
            <a:normAutofit fontScale="40000"/>
          </a:bodyPr>
          <a:lstStyle/>
          <a:p>
            <a:pPr indent="-330200" lvl="0" marL="457200" rtl="0" algn="l">
              <a:spcBef>
                <a:spcPts val="0"/>
              </a:spcBef>
              <a:spcAft>
                <a:spcPts val="0"/>
              </a:spcAft>
              <a:buSzPct val="100000"/>
              <a:buFont typeface="PT Sans Narrow"/>
              <a:buChar char="●"/>
            </a:pPr>
            <a:r>
              <a:rPr lang="en" sz="4000">
                <a:latin typeface="PT Sans Narrow"/>
                <a:ea typeface="PT Sans Narrow"/>
                <a:cs typeface="PT Sans Narrow"/>
                <a:sym typeface="PT Sans Narrow"/>
              </a:rPr>
              <a:t>Locate them </a:t>
            </a:r>
            <a:r>
              <a:rPr lang="en" sz="4000" u="sng">
                <a:latin typeface="PT Sans Narrow"/>
                <a:ea typeface="PT Sans Narrow"/>
                <a:cs typeface="PT Sans Narrow"/>
                <a:sym typeface="PT Sans Narrow"/>
                <a:hlinkClick r:id="rId3"/>
              </a:rPr>
              <a:t>Locator ICE</a:t>
            </a:r>
            <a:endParaRPr sz="4000">
              <a:latin typeface="PT Sans Narrow"/>
              <a:ea typeface="PT Sans Narrow"/>
              <a:cs typeface="PT Sans Narrow"/>
              <a:sym typeface="PT Sans Narrow"/>
            </a:endParaRPr>
          </a:p>
          <a:p>
            <a:pPr indent="-330200" lvl="0" marL="457200" rtl="0" algn="l">
              <a:spcBef>
                <a:spcPts val="0"/>
              </a:spcBef>
              <a:spcAft>
                <a:spcPts val="0"/>
              </a:spcAft>
              <a:buSzPct val="100000"/>
              <a:buFont typeface="PT Sans Narrow"/>
              <a:buChar char="●"/>
            </a:pPr>
            <a:r>
              <a:rPr lang="en" sz="4000">
                <a:latin typeface="PT Sans Narrow"/>
                <a:ea typeface="PT Sans Narrow"/>
                <a:cs typeface="PT Sans Narrow"/>
                <a:sym typeface="PT Sans Narrow"/>
              </a:rPr>
              <a:t>Call ICIRR Hotline </a:t>
            </a:r>
            <a:endParaRPr sz="4000">
              <a:latin typeface="PT Sans Narrow"/>
              <a:ea typeface="PT Sans Narrow"/>
              <a:cs typeface="PT Sans Narrow"/>
              <a:sym typeface="PT Sans Narrow"/>
            </a:endParaRPr>
          </a:p>
          <a:p>
            <a:pPr indent="-330200" lvl="0" marL="457200" rtl="0" algn="l">
              <a:spcBef>
                <a:spcPts val="0"/>
              </a:spcBef>
              <a:spcAft>
                <a:spcPts val="0"/>
              </a:spcAft>
              <a:buSzPct val="100000"/>
              <a:buFont typeface="PT Sans Narrow"/>
              <a:buChar char="●"/>
            </a:pPr>
            <a:r>
              <a:rPr lang="en" sz="4000">
                <a:latin typeface="PT Sans Narrow"/>
                <a:ea typeface="PT Sans Narrow"/>
                <a:cs typeface="PT Sans Narrow"/>
                <a:sym typeface="PT Sans Narrow"/>
              </a:rPr>
              <a:t>Reach out Consulates depending where the person national origins</a:t>
            </a:r>
            <a:endParaRPr sz="4000">
              <a:latin typeface="PT Sans Narrow"/>
              <a:ea typeface="PT Sans Narrow"/>
              <a:cs typeface="PT Sans Narrow"/>
              <a:sym typeface="PT Sans Narrow"/>
            </a:endParaRPr>
          </a:p>
          <a:p>
            <a:pPr indent="-330200" lvl="0" marL="457200" rtl="0" algn="l">
              <a:spcBef>
                <a:spcPts val="0"/>
              </a:spcBef>
              <a:spcAft>
                <a:spcPts val="0"/>
              </a:spcAft>
              <a:buSzPct val="100000"/>
              <a:buFont typeface="PT Sans Narrow"/>
              <a:buChar char="●"/>
            </a:pPr>
            <a:r>
              <a:rPr lang="en" sz="4000">
                <a:latin typeface="PT Sans Narrow"/>
                <a:ea typeface="PT Sans Narrow"/>
                <a:cs typeface="PT Sans Narrow"/>
                <a:sym typeface="PT Sans Narrow"/>
              </a:rPr>
              <a:t>Call an attorney or legal representative</a:t>
            </a:r>
            <a:endParaRPr sz="4000">
              <a:latin typeface="PT Sans Narrow"/>
              <a:ea typeface="PT Sans Narrow"/>
              <a:cs typeface="PT Sans Narrow"/>
              <a:sym typeface="PT Sans Narrow"/>
            </a:endParaRPr>
          </a:p>
          <a:p>
            <a:pPr indent="-330200" lvl="0" marL="457200" rtl="0" algn="l">
              <a:spcBef>
                <a:spcPts val="0"/>
              </a:spcBef>
              <a:spcAft>
                <a:spcPts val="0"/>
              </a:spcAft>
              <a:buSzPct val="100000"/>
              <a:buFont typeface="PT Sans Narrow"/>
              <a:buChar char="●"/>
            </a:pPr>
            <a:r>
              <a:rPr b="1" lang="en" sz="4000">
                <a:latin typeface="PT Sans Narrow"/>
                <a:ea typeface="PT Sans Narrow"/>
                <a:cs typeface="PT Sans Narrow"/>
                <a:sym typeface="PT Sans Narrow"/>
              </a:rPr>
              <a:t>Other things to consider</a:t>
            </a:r>
            <a:endParaRPr b="1" sz="4000">
              <a:latin typeface="PT Sans Narrow"/>
              <a:ea typeface="PT Sans Narrow"/>
              <a:cs typeface="PT Sans Narrow"/>
              <a:sym typeface="PT Sans Narrow"/>
            </a:endParaRPr>
          </a:p>
          <a:p>
            <a:pPr indent="-330200" lvl="1" marL="914400" rtl="0" algn="l">
              <a:spcBef>
                <a:spcPts val="0"/>
              </a:spcBef>
              <a:spcAft>
                <a:spcPts val="0"/>
              </a:spcAft>
              <a:buSzPct val="100000"/>
              <a:buFont typeface="PT Sans Narrow"/>
              <a:buChar char="○"/>
            </a:pPr>
            <a:r>
              <a:rPr lang="en" sz="4000">
                <a:latin typeface="PT Sans Narrow"/>
                <a:ea typeface="PT Sans Narrow"/>
                <a:cs typeface="PT Sans Narrow"/>
                <a:sym typeface="PT Sans Narrow"/>
              </a:rPr>
              <a:t>Emergency plan for your family in the event that one of both of the parents are detained, </a:t>
            </a:r>
            <a:r>
              <a:rPr lang="en" sz="4000" u="sng">
                <a:latin typeface="PT Sans Narrow"/>
                <a:ea typeface="PT Sans Narrow"/>
                <a:cs typeface="PT Sans Narrow"/>
                <a:sym typeface="PT Sans Narrow"/>
                <a:hlinkClick r:id="rId4"/>
              </a:rPr>
              <a:t>see these tips from the Resurrection Project</a:t>
            </a:r>
            <a:r>
              <a:rPr lang="en" sz="4000">
                <a:latin typeface="PT Sans Narrow"/>
                <a:ea typeface="PT Sans Narrow"/>
                <a:cs typeface="PT Sans Narrow"/>
                <a:sym typeface="PT Sans Narrow"/>
              </a:rPr>
              <a:t>.</a:t>
            </a:r>
            <a:endParaRPr sz="4000">
              <a:latin typeface="PT Sans Narrow"/>
              <a:ea typeface="PT Sans Narrow"/>
              <a:cs typeface="PT Sans Narrow"/>
              <a:sym typeface="PT Sans Narrow"/>
            </a:endParaRPr>
          </a:p>
          <a:p>
            <a:pPr indent="-330200" lvl="1" marL="914400" rtl="0" algn="l">
              <a:spcBef>
                <a:spcPts val="0"/>
              </a:spcBef>
              <a:spcAft>
                <a:spcPts val="0"/>
              </a:spcAft>
              <a:buSzPct val="100000"/>
              <a:buFont typeface="PT Sans Narrow"/>
              <a:buChar char="○"/>
            </a:pPr>
            <a:r>
              <a:rPr lang="en" sz="4000">
                <a:latin typeface="PT Sans Narrow"/>
                <a:ea typeface="PT Sans Narrow"/>
                <a:cs typeface="PT Sans Narrow"/>
                <a:sym typeface="PT Sans Narrow"/>
              </a:rPr>
              <a:t>It important to memorize any important phone numbers </a:t>
            </a:r>
            <a:endParaRPr sz="4000">
              <a:latin typeface="PT Sans Narrow"/>
              <a:ea typeface="PT Sans Narrow"/>
              <a:cs typeface="PT Sans Narrow"/>
              <a:sym typeface="PT Sans Narrow"/>
            </a:endParaRPr>
          </a:p>
          <a:p>
            <a:pPr indent="-330200" lvl="1" marL="914400" rtl="0" algn="l">
              <a:spcBef>
                <a:spcPts val="0"/>
              </a:spcBef>
              <a:spcAft>
                <a:spcPts val="0"/>
              </a:spcAft>
              <a:buSzPct val="100000"/>
              <a:buFont typeface="PT Sans Narrow"/>
              <a:buChar char="○"/>
            </a:pPr>
            <a:r>
              <a:rPr lang="en" sz="4000">
                <a:latin typeface="PT Sans Narrow"/>
                <a:ea typeface="PT Sans Narrow"/>
                <a:cs typeface="PT Sans Narrow"/>
                <a:sym typeface="PT Sans Narrow"/>
              </a:rPr>
              <a:t>Make copies of anu legal documents such as passport, birth certificates, and important documents. Tell your family where you keep them in case of a situation.</a:t>
            </a:r>
            <a:endParaRPr sz="4000">
              <a:latin typeface="PT Sans Narrow"/>
              <a:ea typeface="PT Sans Narrow"/>
              <a:cs typeface="PT Sans Narrow"/>
              <a:sym typeface="PT Sans Narrow"/>
            </a:endParaRPr>
          </a:p>
          <a:p>
            <a:pPr indent="-330200" lvl="1" marL="914400" rtl="0" algn="l">
              <a:spcBef>
                <a:spcPts val="0"/>
              </a:spcBef>
              <a:spcAft>
                <a:spcPts val="0"/>
              </a:spcAft>
              <a:buSzPct val="100000"/>
              <a:buFont typeface="PT Sans Narrow"/>
              <a:buChar char="○"/>
            </a:pPr>
            <a:r>
              <a:rPr lang="en" sz="4000">
                <a:latin typeface="PT Sans Narrow"/>
                <a:ea typeface="PT Sans Narrow"/>
                <a:cs typeface="PT Sans Narrow"/>
                <a:sym typeface="PT Sans Narrow"/>
              </a:rPr>
              <a:t>Apply for a passport for your U.S Citizen child so they are able to travel to and from the US.</a:t>
            </a:r>
            <a:endParaRPr sz="4000">
              <a:latin typeface="PT Sans Narrow"/>
              <a:ea typeface="PT Sans Narrow"/>
              <a:cs typeface="PT Sans Narrow"/>
              <a:sym typeface="PT Sans Narrow"/>
            </a:endParaRPr>
          </a:p>
          <a:p>
            <a:pPr indent="-330200" lvl="0" marL="457200" rtl="0" algn="l">
              <a:spcBef>
                <a:spcPts val="0"/>
              </a:spcBef>
              <a:spcAft>
                <a:spcPts val="0"/>
              </a:spcAft>
              <a:buSzPct val="100000"/>
              <a:buFont typeface="PT Sans Narrow"/>
              <a:buChar char="●"/>
            </a:pPr>
            <a:r>
              <a:rPr lang="en" sz="4000">
                <a:latin typeface="PT Sans Narrow"/>
                <a:ea typeface="PT Sans Narrow"/>
                <a:cs typeface="PT Sans Narrow"/>
                <a:sym typeface="PT Sans Narrow"/>
              </a:rPr>
              <a:t>See CIRR Immigration Enforcement Reporting and Detention Support Guide in Resources slide!</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1" name="Shape 191"/>
        <p:cNvGrpSpPr/>
        <p:nvPr/>
      </p:nvGrpSpPr>
      <p:grpSpPr>
        <a:xfrm>
          <a:off x="0" y="0"/>
          <a:ext cx="0" cy="0"/>
          <a:chOff x="0" y="0"/>
          <a:chExt cx="0" cy="0"/>
        </a:xfrm>
      </p:grpSpPr>
      <p:sp>
        <p:nvSpPr>
          <p:cNvPr id="192" name="Google Shape;192;p32"/>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SzPts val="990"/>
              <a:buNone/>
            </a:pPr>
            <a:r>
              <a:rPr lang="en" sz="3040"/>
              <a:t>How to Report ICE Activity</a:t>
            </a:r>
            <a:endParaRPr sz="3040"/>
          </a:p>
        </p:txBody>
      </p:sp>
      <p:sp>
        <p:nvSpPr>
          <p:cNvPr id="193" name="Google Shape;193;p32"/>
          <p:cNvSpPr txBox="1"/>
          <p:nvPr>
            <p:ph idx="1" type="body"/>
          </p:nvPr>
        </p:nvSpPr>
        <p:spPr>
          <a:xfrm>
            <a:off x="311700" y="1266175"/>
            <a:ext cx="4536900" cy="3579300"/>
          </a:xfrm>
          <a:prstGeom prst="rect">
            <a:avLst/>
          </a:prstGeom>
        </p:spPr>
        <p:txBody>
          <a:bodyPr anchorCtr="0" anchor="t" bIns="91425" lIns="91425" spcFirstLastPara="1" rIns="91425" wrap="square" tIns="91425">
            <a:normAutofit/>
          </a:bodyPr>
          <a:lstStyle/>
          <a:p>
            <a:pPr indent="-355600" lvl="0" marL="457200" rtl="0" algn="l">
              <a:spcBef>
                <a:spcPts val="0"/>
              </a:spcBef>
              <a:spcAft>
                <a:spcPts val="0"/>
              </a:spcAft>
              <a:buSzPts val="2000"/>
              <a:buFont typeface="PT Sans Narrow"/>
              <a:buChar char="●"/>
            </a:pPr>
            <a:r>
              <a:rPr lang="en" sz="2000">
                <a:latin typeface="PT Sans Narrow"/>
                <a:ea typeface="PT Sans Narrow"/>
                <a:cs typeface="PT Sans Narrow"/>
                <a:sym typeface="PT Sans Narrow"/>
              </a:rPr>
              <a:t>Call ICIRR Hotline (</a:t>
            </a:r>
            <a:r>
              <a:rPr lang="en" sz="2000">
                <a:latin typeface="PT Sans Narrow"/>
                <a:ea typeface="PT Sans Narrow"/>
                <a:cs typeface="PT Sans Narrow"/>
                <a:sym typeface="PT Sans Narrow"/>
              </a:rPr>
              <a:t>1-855-435-7693)</a:t>
            </a:r>
            <a:endParaRPr sz="2000">
              <a:latin typeface="PT Sans Narrow"/>
              <a:ea typeface="PT Sans Narrow"/>
              <a:cs typeface="PT Sans Narrow"/>
              <a:sym typeface="PT Sans Narrow"/>
            </a:endParaRPr>
          </a:p>
          <a:p>
            <a:pPr indent="-355600" lvl="0" marL="457200" rtl="0" algn="l">
              <a:spcBef>
                <a:spcPts val="0"/>
              </a:spcBef>
              <a:spcAft>
                <a:spcPts val="0"/>
              </a:spcAft>
              <a:buSzPts val="2000"/>
              <a:buFont typeface="PT Sans Narrow"/>
              <a:buChar char="●"/>
            </a:pPr>
            <a:r>
              <a:rPr lang="en" sz="2000">
                <a:latin typeface="PT Sans Narrow"/>
                <a:ea typeface="PT Sans Narrow"/>
                <a:cs typeface="PT Sans Narrow"/>
                <a:sym typeface="PT Sans Narrow"/>
              </a:rPr>
              <a:t>Male sure to report:</a:t>
            </a:r>
            <a:endParaRPr sz="2000">
              <a:latin typeface="PT Sans Narrow"/>
              <a:ea typeface="PT Sans Narrow"/>
              <a:cs typeface="PT Sans Narrow"/>
              <a:sym typeface="PT Sans Narrow"/>
            </a:endParaRPr>
          </a:p>
          <a:p>
            <a:pPr indent="-355600" lvl="1" marL="914400" rtl="0" algn="l">
              <a:spcBef>
                <a:spcPts val="0"/>
              </a:spcBef>
              <a:spcAft>
                <a:spcPts val="0"/>
              </a:spcAft>
              <a:buSzPts val="2000"/>
              <a:buFont typeface="PT Sans Narrow"/>
              <a:buChar char="○"/>
            </a:pPr>
            <a:r>
              <a:rPr lang="en" sz="2000">
                <a:latin typeface="PT Sans Narrow"/>
                <a:ea typeface="PT Sans Narrow"/>
                <a:cs typeface="PT Sans Narrow"/>
                <a:sym typeface="PT Sans Narrow"/>
              </a:rPr>
              <a:t>Size/strength</a:t>
            </a:r>
            <a:endParaRPr sz="2000">
              <a:latin typeface="PT Sans Narrow"/>
              <a:ea typeface="PT Sans Narrow"/>
              <a:cs typeface="PT Sans Narrow"/>
              <a:sym typeface="PT Sans Narrow"/>
            </a:endParaRPr>
          </a:p>
          <a:p>
            <a:pPr indent="-355600" lvl="1" marL="914400" rtl="0" algn="l">
              <a:spcBef>
                <a:spcPts val="0"/>
              </a:spcBef>
              <a:spcAft>
                <a:spcPts val="0"/>
              </a:spcAft>
              <a:buSzPts val="2000"/>
              <a:buFont typeface="PT Sans Narrow"/>
              <a:buChar char="○"/>
            </a:pPr>
            <a:r>
              <a:rPr lang="en" sz="2000">
                <a:latin typeface="PT Sans Narrow"/>
                <a:ea typeface="PT Sans Narrow"/>
                <a:cs typeface="PT Sans Narrow"/>
                <a:sym typeface="PT Sans Narrow"/>
              </a:rPr>
              <a:t>Actions/activity</a:t>
            </a:r>
            <a:endParaRPr sz="2000">
              <a:latin typeface="PT Sans Narrow"/>
              <a:ea typeface="PT Sans Narrow"/>
              <a:cs typeface="PT Sans Narrow"/>
              <a:sym typeface="PT Sans Narrow"/>
            </a:endParaRPr>
          </a:p>
          <a:p>
            <a:pPr indent="-355600" lvl="1" marL="914400" rtl="0" algn="l">
              <a:spcBef>
                <a:spcPts val="0"/>
              </a:spcBef>
              <a:spcAft>
                <a:spcPts val="0"/>
              </a:spcAft>
              <a:buSzPts val="2000"/>
              <a:buFont typeface="PT Sans Narrow"/>
              <a:buChar char="○"/>
            </a:pPr>
            <a:r>
              <a:rPr lang="en" sz="2000">
                <a:latin typeface="PT Sans Narrow"/>
                <a:ea typeface="PT Sans Narrow"/>
                <a:cs typeface="PT Sans Narrow"/>
                <a:sym typeface="PT Sans Narrow"/>
              </a:rPr>
              <a:t>Location/direction</a:t>
            </a:r>
            <a:endParaRPr sz="2000">
              <a:latin typeface="PT Sans Narrow"/>
              <a:ea typeface="PT Sans Narrow"/>
              <a:cs typeface="PT Sans Narrow"/>
              <a:sym typeface="PT Sans Narrow"/>
            </a:endParaRPr>
          </a:p>
          <a:p>
            <a:pPr indent="-355600" lvl="1" marL="914400" rtl="0" algn="l">
              <a:spcBef>
                <a:spcPts val="0"/>
              </a:spcBef>
              <a:spcAft>
                <a:spcPts val="0"/>
              </a:spcAft>
              <a:buSzPts val="2000"/>
              <a:buFont typeface="PT Sans Narrow"/>
              <a:buChar char="○"/>
            </a:pPr>
            <a:r>
              <a:rPr lang="en" sz="2000">
                <a:latin typeface="PT Sans Narrow"/>
                <a:ea typeface="PT Sans Narrow"/>
                <a:cs typeface="PT Sans Narrow"/>
                <a:sym typeface="PT Sans Narrow"/>
              </a:rPr>
              <a:t>Uniform/clothes</a:t>
            </a:r>
            <a:endParaRPr sz="2000">
              <a:latin typeface="PT Sans Narrow"/>
              <a:ea typeface="PT Sans Narrow"/>
              <a:cs typeface="PT Sans Narrow"/>
              <a:sym typeface="PT Sans Narrow"/>
            </a:endParaRPr>
          </a:p>
          <a:p>
            <a:pPr indent="-355600" lvl="1" marL="914400" rtl="0" algn="l">
              <a:spcBef>
                <a:spcPts val="0"/>
              </a:spcBef>
              <a:spcAft>
                <a:spcPts val="0"/>
              </a:spcAft>
              <a:buSzPts val="2000"/>
              <a:buFont typeface="PT Sans Narrow"/>
              <a:buChar char="○"/>
            </a:pPr>
            <a:r>
              <a:rPr lang="en" sz="2000">
                <a:latin typeface="PT Sans Narrow"/>
                <a:ea typeface="PT Sans Narrow"/>
                <a:cs typeface="PT Sans Narrow"/>
                <a:sym typeface="PT Sans Narrow"/>
              </a:rPr>
              <a:t>Time/date of observation</a:t>
            </a:r>
            <a:endParaRPr sz="2000">
              <a:latin typeface="PT Sans Narrow"/>
              <a:ea typeface="PT Sans Narrow"/>
              <a:cs typeface="PT Sans Narrow"/>
              <a:sym typeface="PT Sans Narrow"/>
            </a:endParaRPr>
          </a:p>
          <a:p>
            <a:pPr indent="-355600" lvl="1" marL="914400" rtl="0" algn="l">
              <a:spcBef>
                <a:spcPts val="0"/>
              </a:spcBef>
              <a:spcAft>
                <a:spcPts val="0"/>
              </a:spcAft>
              <a:buSzPts val="2000"/>
              <a:buFont typeface="PT Sans Narrow"/>
              <a:buChar char="○"/>
            </a:pPr>
            <a:r>
              <a:rPr lang="en" sz="2000">
                <a:latin typeface="PT Sans Narrow"/>
                <a:ea typeface="PT Sans Narrow"/>
                <a:cs typeface="PT Sans Narrow"/>
                <a:sym typeface="PT Sans Narrow"/>
              </a:rPr>
              <a:t>Equipment and weapons</a:t>
            </a:r>
            <a:endParaRPr sz="2000">
              <a:latin typeface="PT Sans Narrow"/>
              <a:ea typeface="PT Sans Narrow"/>
              <a:cs typeface="PT Sans Narrow"/>
              <a:sym typeface="PT Sans Narrow"/>
            </a:endParaRPr>
          </a:p>
          <a:p>
            <a:pPr indent="0" lvl="0" marL="0" rtl="0" algn="l">
              <a:spcBef>
                <a:spcPts val="1200"/>
              </a:spcBef>
              <a:spcAft>
                <a:spcPts val="1200"/>
              </a:spcAft>
              <a:buNone/>
            </a:pPr>
            <a:r>
              <a:t/>
            </a:r>
            <a:endParaRPr/>
          </a:p>
        </p:txBody>
      </p:sp>
      <p:pic>
        <p:nvPicPr>
          <p:cNvPr id="194" name="Google Shape;194;p32" title="Image-1.jpg"/>
          <p:cNvPicPr preferRelativeResize="0"/>
          <p:nvPr/>
        </p:nvPicPr>
        <p:blipFill>
          <a:blip r:embed="rId3">
            <a:alphaModFix/>
          </a:blip>
          <a:stretch>
            <a:fillRect/>
          </a:stretch>
        </p:blipFill>
        <p:spPr>
          <a:xfrm>
            <a:off x="5029200" y="114300"/>
            <a:ext cx="4114800" cy="5143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75" name="Shape 75"/>
        <p:cNvGrpSpPr/>
        <p:nvPr/>
      </p:nvGrpSpPr>
      <p:grpSpPr>
        <a:xfrm>
          <a:off x="0" y="0"/>
          <a:ext cx="0" cy="0"/>
          <a:chOff x="0" y="0"/>
          <a:chExt cx="0" cy="0"/>
        </a:xfrm>
      </p:grpSpPr>
      <p:sp>
        <p:nvSpPr>
          <p:cNvPr id="76" name="Google Shape;76;p15"/>
          <p:cNvSpPr txBox="1"/>
          <p:nvPr>
            <p:ph type="title"/>
          </p:nvPr>
        </p:nvSpPr>
        <p:spPr>
          <a:xfrm>
            <a:off x="327575" y="289525"/>
            <a:ext cx="3548100" cy="1093500"/>
          </a:xfrm>
          <a:prstGeom prst="rect">
            <a:avLst/>
          </a:prstGeom>
        </p:spPr>
        <p:txBody>
          <a:bodyPr anchorCtr="0" anchor="t" bIns="0" lIns="0" spcFirstLastPara="1" rIns="0" wrap="square" tIns="0">
            <a:normAutofit/>
          </a:bodyPr>
          <a:lstStyle/>
          <a:p>
            <a:pPr indent="0" lvl="0" marL="0" rtl="0" algn="l">
              <a:spcBef>
                <a:spcPts val="0"/>
              </a:spcBef>
              <a:spcAft>
                <a:spcPts val="0"/>
              </a:spcAft>
              <a:buNone/>
            </a:pPr>
            <a:r>
              <a:rPr lang="en"/>
              <a:t>AGENDA</a:t>
            </a:r>
            <a:endParaRPr/>
          </a:p>
        </p:txBody>
      </p:sp>
      <p:sp>
        <p:nvSpPr>
          <p:cNvPr id="77" name="Google Shape;77;p15"/>
          <p:cNvSpPr txBox="1"/>
          <p:nvPr>
            <p:ph idx="1" type="body"/>
          </p:nvPr>
        </p:nvSpPr>
        <p:spPr>
          <a:xfrm>
            <a:off x="327575" y="1565675"/>
            <a:ext cx="3834300" cy="3289200"/>
          </a:xfrm>
          <a:prstGeom prst="rect">
            <a:avLst/>
          </a:prstGeom>
        </p:spPr>
        <p:txBody>
          <a:bodyPr anchorCtr="0" anchor="t" bIns="0" lIns="0" spcFirstLastPara="1" rIns="0" wrap="square" tIns="0">
            <a:normAutofit/>
          </a:bodyPr>
          <a:lstStyle/>
          <a:p>
            <a:pPr indent="-361950" lvl="0" marL="457200" rtl="0" algn="l">
              <a:spcBef>
                <a:spcPts val="0"/>
              </a:spcBef>
              <a:spcAft>
                <a:spcPts val="0"/>
              </a:spcAft>
              <a:buSzPts val="2100"/>
              <a:buFont typeface="PT Sans Narrow"/>
              <a:buChar char="●"/>
            </a:pPr>
            <a:r>
              <a:rPr lang="en" sz="2100">
                <a:latin typeface="PT Sans Narrow"/>
                <a:ea typeface="PT Sans Narrow"/>
                <a:cs typeface="PT Sans Narrow"/>
                <a:sym typeface="PT Sans Narrow"/>
              </a:rPr>
              <a:t>CIRR Overview</a:t>
            </a:r>
            <a:endParaRPr sz="2100">
              <a:latin typeface="PT Sans Narrow"/>
              <a:ea typeface="PT Sans Narrow"/>
              <a:cs typeface="PT Sans Narrow"/>
              <a:sym typeface="PT Sans Narrow"/>
            </a:endParaRPr>
          </a:p>
          <a:p>
            <a:pPr indent="-361950" lvl="0" marL="457200" rtl="0" algn="l">
              <a:spcBef>
                <a:spcPts val="0"/>
              </a:spcBef>
              <a:spcAft>
                <a:spcPts val="0"/>
              </a:spcAft>
              <a:buSzPts val="2100"/>
              <a:buFont typeface="PT Sans Narrow"/>
              <a:buChar char="●"/>
            </a:pPr>
            <a:r>
              <a:rPr lang="en" sz="2100">
                <a:latin typeface="PT Sans Narrow"/>
                <a:ea typeface="PT Sans Narrow"/>
                <a:cs typeface="PT Sans Narrow"/>
                <a:sym typeface="PT Sans Narrow"/>
              </a:rPr>
              <a:t>CIRR Current Legislative Work</a:t>
            </a:r>
            <a:endParaRPr sz="2100">
              <a:latin typeface="PT Sans Narrow"/>
              <a:ea typeface="PT Sans Narrow"/>
              <a:cs typeface="PT Sans Narrow"/>
              <a:sym typeface="PT Sans Narrow"/>
            </a:endParaRPr>
          </a:p>
          <a:p>
            <a:pPr indent="-361950" lvl="0" marL="457200" rtl="0" algn="l">
              <a:spcBef>
                <a:spcPts val="0"/>
              </a:spcBef>
              <a:spcAft>
                <a:spcPts val="0"/>
              </a:spcAft>
              <a:buSzPts val="2100"/>
              <a:buFont typeface="PT Sans Narrow"/>
              <a:buChar char="●"/>
            </a:pPr>
            <a:r>
              <a:rPr lang="en" sz="2100">
                <a:latin typeface="PT Sans Narrow"/>
                <a:ea typeface="PT Sans Narrow"/>
                <a:cs typeface="PT Sans Narrow"/>
                <a:sym typeface="PT Sans Narrow"/>
              </a:rPr>
              <a:t>Federal Immigration Changes </a:t>
            </a:r>
            <a:endParaRPr sz="2100">
              <a:latin typeface="PT Sans Narrow"/>
              <a:ea typeface="PT Sans Narrow"/>
              <a:cs typeface="PT Sans Narrow"/>
              <a:sym typeface="PT Sans Narrow"/>
            </a:endParaRPr>
          </a:p>
          <a:p>
            <a:pPr indent="-361950" lvl="0" marL="457200" rtl="0" algn="l">
              <a:spcBef>
                <a:spcPts val="0"/>
              </a:spcBef>
              <a:spcAft>
                <a:spcPts val="0"/>
              </a:spcAft>
              <a:buSzPts val="2100"/>
              <a:buFont typeface="PT Sans Narrow"/>
              <a:buChar char="●"/>
            </a:pPr>
            <a:r>
              <a:rPr lang="en" sz="2100">
                <a:latin typeface="PT Sans Narrow"/>
                <a:ea typeface="PT Sans Narrow"/>
                <a:cs typeface="PT Sans Narrow"/>
                <a:sym typeface="PT Sans Narrow"/>
              </a:rPr>
              <a:t>Know </a:t>
            </a:r>
            <a:r>
              <a:rPr lang="en" sz="2100">
                <a:latin typeface="PT Sans Narrow"/>
                <a:ea typeface="PT Sans Narrow"/>
                <a:cs typeface="PT Sans Narrow"/>
                <a:sym typeface="PT Sans Narrow"/>
              </a:rPr>
              <a:t>Your</a:t>
            </a:r>
            <a:r>
              <a:rPr lang="en" sz="2100">
                <a:latin typeface="PT Sans Narrow"/>
                <a:ea typeface="PT Sans Narrow"/>
                <a:cs typeface="PT Sans Narrow"/>
                <a:sym typeface="PT Sans Narrow"/>
              </a:rPr>
              <a:t> Rights </a:t>
            </a:r>
            <a:endParaRPr sz="2100">
              <a:latin typeface="PT Sans Narrow"/>
              <a:ea typeface="PT Sans Narrow"/>
              <a:cs typeface="PT Sans Narrow"/>
              <a:sym typeface="PT Sans Narrow"/>
            </a:endParaRPr>
          </a:p>
          <a:p>
            <a:pPr indent="-361950" lvl="0" marL="457200" rtl="0" algn="l">
              <a:spcBef>
                <a:spcPts val="0"/>
              </a:spcBef>
              <a:spcAft>
                <a:spcPts val="0"/>
              </a:spcAft>
              <a:buSzPts val="2100"/>
              <a:buFont typeface="PT Sans Narrow"/>
              <a:buChar char="●"/>
            </a:pPr>
            <a:r>
              <a:rPr lang="en" sz="2100">
                <a:latin typeface="PT Sans Narrow"/>
                <a:ea typeface="PT Sans Narrow"/>
                <a:cs typeface="PT Sans Narrow"/>
                <a:sym typeface="PT Sans Narrow"/>
              </a:rPr>
              <a:t>CDP &amp; Federal Agent Laws &amp; Restrictions</a:t>
            </a:r>
            <a:endParaRPr sz="2100">
              <a:latin typeface="PT Sans Narrow"/>
              <a:ea typeface="PT Sans Narrow"/>
              <a:cs typeface="PT Sans Narrow"/>
              <a:sym typeface="PT Sans Narrow"/>
            </a:endParaRPr>
          </a:p>
          <a:p>
            <a:pPr indent="-361950" lvl="0" marL="457200" rtl="0" algn="l">
              <a:spcBef>
                <a:spcPts val="0"/>
              </a:spcBef>
              <a:spcAft>
                <a:spcPts val="0"/>
              </a:spcAft>
              <a:buSzPts val="2100"/>
              <a:buFont typeface="PT Sans Narrow"/>
              <a:buChar char="●"/>
            </a:pPr>
            <a:r>
              <a:rPr lang="en" sz="2100">
                <a:latin typeface="PT Sans Narrow"/>
                <a:ea typeface="PT Sans Narrow"/>
                <a:cs typeface="PT Sans Narrow"/>
                <a:sym typeface="PT Sans Narrow"/>
              </a:rPr>
              <a:t>Community Q&amp;A</a:t>
            </a:r>
            <a:endParaRPr sz="2100">
              <a:latin typeface="PT Sans Narrow"/>
              <a:ea typeface="PT Sans Narrow"/>
              <a:cs typeface="PT Sans Narrow"/>
              <a:sym typeface="PT Sans Narrow"/>
            </a:endParaRPr>
          </a:p>
        </p:txBody>
      </p:sp>
      <p:pic>
        <p:nvPicPr>
          <p:cNvPr id="78" name="Google Shape;78;p15" title="CIRRMeeting.png"/>
          <p:cNvPicPr preferRelativeResize="0"/>
          <p:nvPr/>
        </p:nvPicPr>
        <p:blipFill>
          <a:blip r:embed="rId3">
            <a:alphaModFix/>
          </a:blip>
          <a:stretch>
            <a:fillRect/>
          </a:stretch>
        </p:blipFill>
        <p:spPr>
          <a:xfrm>
            <a:off x="4965950" y="407800"/>
            <a:ext cx="3834251" cy="3834251"/>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8" name="Shape 198"/>
        <p:cNvGrpSpPr/>
        <p:nvPr/>
      </p:nvGrpSpPr>
      <p:grpSpPr>
        <a:xfrm>
          <a:off x="0" y="0"/>
          <a:ext cx="0" cy="0"/>
          <a:chOff x="0" y="0"/>
          <a:chExt cx="0" cy="0"/>
        </a:xfrm>
      </p:grpSpPr>
      <p:sp>
        <p:nvSpPr>
          <p:cNvPr id="199" name="Google Shape;199;p33"/>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How Can You Support Immigrants?</a:t>
            </a:r>
            <a:endParaRPr/>
          </a:p>
        </p:txBody>
      </p:sp>
      <p:sp>
        <p:nvSpPr>
          <p:cNvPr id="200" name="Google Shape;200;p33"/>
          <p:cNvSpPr txBox="1"/>
          <p:nvPr>
            <p:ph idx="1" type="body"/>
          </p:nvPr>
        </p:nvSpPr>
        <p:spPr>
          <a:xfrm>
            <a:off x="311700" y="1266175"/>
            <a:ext cx="6835200" cy="3302700"/>
          </a:xfrm>
          <a:prstGeom prst="rect">
            <a:avLst/>
          </a:prstGeom>
        </p:spPr>
        <p:txBody>
          <a:bodyPr anchorCtr="0" anchor="t" bIns="91425" lIns="91425" spcFirstLastPara="1" rIns="91425" wrap="square" tIns="91425">
            <a:noAutofit/>
          </a:bodyPr>
          <a:lstStyle/>
          <a:p>
            <a:pPr indent="-323850" lvl="0" marL="457200" rtl="0" algn="l">
              <a:spcBef>
                <a:spcPts val="0"/>
              </a:spcBef>
              <a:spcAft>
                <a:spcPts val="0"/>
              </a:spcAft>
              <a:buSzPts val="1500"/>
              <a:buFont typeface="PT Sans Narrow"/>
              <a:buChar char="●"/>
            </a:pPr>
            <a:r>
              <a:rPr lang="en" sz="1500">
                <a:latin typeface="PT Sans Narrow"/>
                <a:ea typeface="PT Sans Narrow"/>
                <a:cs typeface="PT Sans Narrow"/>
                <a:sym typeface="PT Sans Narrow"/>
              </a:rPr>
              <a:t>Join a Rapid Response Network in your area</a:t>
            </a:r>
            <a:endParaRPr sz="1500">
              <a:latin typeface="PT Sans Narrow"/>
              <a:ea typeface="PT Sans Narrow"/>
              <a:cs typeface="PT Sans Narrow"/>
              <a:sym typeface="PT Sans Narrow"/>
            </a:endParaRPr>
          </a:p>
          <a:p>
            <a:pPr indent="-323850" lvl="0" marL="457200" rtl="0" algn="l">
              <a:spcBef>
                <a:spcPts val="0"/>
              </a:spcBef>
              <a:spcAft>
                <a:spcPts val="0"/>
              </a:spcAft>
              <a:buSzPts val="1500"/>
              <a:buFont typeface="PT Sans Narrow"/>
              <a:buChar char="●"/>
            </a:pPr>
            <a:r>
              <a:rPr lang="en" sz="1500">
                <a:latin typeface="PT Sans Narrow"/>
                <a:ea typeface="PT Sans Narrow"/>
                <a:cs typeface="PT Sans Narrow"/>
                <a:sym typeface="PT Sans Narrow"/>
              </a:rPr>
              <a:t>Report ICE sightings or detentions</a:t>
            </a:r>
            <a:endParaRPr sz="1500">
              <a:latin typeface="PT Sans Narrow"/>
              <a:ea typeface="PT Sans Narrow"/>
              <a:cs typeface="PT Sans Narrow"/>
              <a:sym typeface="PT Sans Narrow"/>
            </a:endParaRPr>
          </a:p>
          <a:p>
            <a:pPr indent="-323850" lvl="1" marL="914400" rtl="0" algn="l">
              <a:spcBef>
                <a:spcPts val="0"/>
              </a:spcBef>
              <a:spcAft>
                <a:spcPts val="0"/>
              </a:spcAft>
              <a:buSzPts val="1500"/>
              <a:buFont typeface="PT Sans Narrow"/>
              <a:buChar char="○"/>
            </a:pPr>
            <a:r>
              <a:rPr lang="en" sz="1500">
                <a:latin typeface="PT Sans Narrow"/>
                <a:ea typeface="PT Sans Narrow"/>
                <a:cs typeface="PT Sans Narrow"/>
                <a:sym typeface="PT Sans Narrow"/>
              </a:rPr>
              <a:t>ICIRR Hotline 1-855-435-7693</a:t>
            </a:r>
            <a:endParaRPr sz="1500">
              <a:latin typeface="PT Sans Narrow"/>
              <a:ea typeface="PT Sans Narrow"/>
              <a:cs typeface="PT Sans Narrow"/>
              <a:sym typeface="PT Sans Narrow"/>
            </a:endParaRPr>
          </a:p>
          <a:p>
            <a:pPr indent="-323850" lvl="1" marL="914400" rtl="0" algn="l">
              <a:spcBef>
                <a:spcPts val="0"/>
              </a:spcBef>
              <a:spcAft>
                <a:spcPts val="0"/>
              </a:spcAft>
              <a:buSzPts val="1500"/>
              <a:buFont typeface="PT Sans Narrow"/>
              <a:buChar char="○"/>
            </a:pPr>
            <a:r>
              <a:rPr lang="en" sz="1500" u="sng">
                <a:latin typeface="PT Sans Narrow"/>
                <a:ea typeface="PT Sans Narrow"/>
                <a:cs typeface="PT Sans Narrow"/>
                <a:sym typeface="PT Sans Narrow"/>
                <a:hlinkClick r:id="rId3"/>
              </a:rPr>
              <a:t>www.TRPimmigrantjustice.org/reportice</a:t>
            </a:r>
            <a:endParaRPr sz="1500">
              <a:latin typeface="PT Sans Narrow"/>
              <a:ea typeface="PT Sans Narrow"/>
              <a:cs typeface="PT Sans Narrow"/>
              <a:sym typeface="PT Sans Narrow"/>
            </a:endParaRPr>
          </a:p>
          <a:p>
            <a:pPr indent="-323850" lvl="0" marL="457200" rtl="0" algn="l">
              <a:spcBef>
                <a:spcPts val="0"/>
              </a:spcBef>
              <a:spcAft>
                <a:spcPts val="0"/>
              </a:spcAft>
              <a:buSzPts val="1500"/>
              <a:buFont typeface="PT Sans Narrow"/>
              <a:buChar char="●"/>
            </a:pPr>
            <a:r>
              <a:rPr lang="en" sz="1500">
                <a:latin typeface="PT Sans Narrow"/>
                <a:ea typeface="PT Sans Narrow"/>
                <a:cs typeface="PT Sans Narrow"/>
                <a:sym typeface="PT Sans Narrow"/>
              </a:rPr>
              <a:t>Donate to organizations like OCAD, </a:t>
            </a:r>
            <a:endParaRPr sz="1500">
              <a:latin typeface="PT Sans Narrow"/>
              <a:ea typeface="PT Sans Narrow"/>
              <a:cs typeface="PT Sans Narrow"/>
              <a:sym typeface="PT Sans Narrow"/>
            </a:endParaRPr>
          </a:p>
          <a:p>
            <a:pPr indent="-323850" lvl="0" marL="457200" rtl="0" algn="l">
              <a:spcBef>
                <a:spcPts val="0"/>
              </a:spcBef>
              <a:spcAft>
                <a:spcPts val="0"/>
              </a:spcAft>
              <a:buSzPts val="1500"/>
              <a:buFont typeface="PT Sans Narrow"/>
              <a:buChar char="●"/>
            </a:pPr>
            <a:r>
              <a:rPr lang="en" sz="1500">
                <a:latin typeface="PT Sans Narrow"/>
                <a:ea typeface="PT Sans Narrow"/>
                <a:cs typeface="PT Sans Narrow"/>
                <a:sym typeface="PT Sans Narrow"/>
              </a:rPr>
              <a:t>Canvass with CIRR to connect street peddlers with opportunities</a:t>
            </a:r>
            <a:endParaRPr sz="1500">
              <a:latin typeface="PT Sans Narrow"/>
              <a:ea typeface="PT Sans Narrow"/>
              <a:cs typeface="PT Sans Narrow"/>
              <a:sym typeface="PT Sans Narrow"/>
            </a:endParaRPr>
          </a:p>
          <a:p>
            <a:pPr indent="-323850" lvl="0" marL="457200" rtl="0" algn="l">
              <a:spcBef>
                <a:spcPts val="0"/>
              </a:spcBef>
              <a:spcAft>
                <a:spcPts val="0"/>
              </a:spcAft>
              <a:buSzPts val="1500"/>
              <a:buFont typeface="PT Sans Narrow"/>
              <a:buChar char="●"/>
            </a:pPr>
            <a:r>
              <a:rPr lang="en" sz="1500">
                <a:latin typeface="PT Sans Narrow"/>
                <a:ea typeface="PT Sans Narrow"/>
                <a:cs typeface="PT Sans Narrow"/>
                <a:sym typeface="PT Sans Narrow"/>
              </a:rPr>
              <a:t>Volunteer for Know Your Rights business canvasses with Jewish Council for Urban Affairs and Asian Americans Advancing Justice</a:t>
            </a:r>
            <a:endParaRPr sz="1500">
              <a:latin typeface="PT Sans Narrow"/>
              <a:ea typeface="PT Sans Narrow"/>
              <a:cs typeface="PT Sans Narrow"/>
              <a:sym typeface="PT Sans Narrow"/>
            </a:endParaRPr>
          </a:p>
          <a:p>
            <a:pPr indent="-323850" lvl="0" marL="457200" rtl="0" algn="l">
              <a:spcBef>
                <a:spcPts val="0"/>
              </a:spcBef>
              <a:spcAft>
                <a:spcPts val="0"/>
              </a:spcAft>
              <a:buSzPts val="1500"/>
              <a:buFont typeface="PT Sans Narrow"/>
              <a:buChar char="●"/>
            </a:pPr>
            <a:r>
              <a:rPr lang="en" sz="1500">
                <a:latin typeface="PT Sans Narrow"/>
                <a:ea typeface="PT Sans Narrow"/>
                <a:cs typeface="PT Sans Narrow"/>
                <a:sym typeface="PT Sans Narrow"/>
              </a:rPr>
              <a:t>Sign up to Court Watch</a:t>
            </a:r>
            <a:endParaRPr sz="1500">
              <a:latin typeface="PT Sans Narrow"/>
              <a:ea typeface="PT Sans Narrow"/>
              <a:cs typeface="PT Sans Narrow"/>
              <a:sym typeface="PT Sans Narrow"/>
            </a:endParaRPr>
          </a:p>
          <a:p>
            <a:pPr indent="-323850" lvl="0" marL="457200" rtl="0" algn="l">
              <a:spcBef>
                <a:spcPts val="0"/>
              </a:spcBef>
              <a:spcAft>
                <a:spcPts val="0"/>
              </a:spcAft>
              <a:buSzPts val="1500"/>
              <a:buFont typeface="PT Sans Narrow"/>
              <a:buChar char="●"/>
            </a:pPr>
            <a:r>
              <a:rPr lang="en" sz="1500">
                <a:latin typeface="PT Sans Narrow"/>
                <a:ea typeface="PT Sans Narrow"/>
                <a:cs typeface="PT Sans Narrow"/>
                <a:sym typeface="PT Sans Narrow"/>
              </a:rPr>
              <a:t>Volunteer opportunities:</a:t>
            </a:r>
            <a:endParaRPr sz="1500">
              <a:latin typeface="PT Sans Narrow"/>
              <a:ea typeface="PT Sans Narrow"/>
              <a:cs typeface="PT Sans Narrow"/>
              <a:sym typeface="PT Sans Narrow"/>
            </a:endParaRPr>
          </a:p>
          <a:p>
            <a:pPr indent="-323850" lvl="1" marL="914400" rtl="0" algn="l">
              <a:spcBef>
                <a:spcPts val="0"/>
              </a:spcBef>
              <a:spcAft>
                <a:spcPts val="0"/>
              </a:spcAft>
              <a:buSzPts val="1500"/>
              <a:buFont typeface="PT Sans Narrow"/>
              <a:buChar char="○"/>
            </a:pPr>
            <a:r>
              <a:rPr lang="en" sz="1500" u="sng">
                <a:solidFill>
                  <a:schemeClr val="hlink"/>
                </a:solidFill>
                <a:latin typeface="PT Sans Narrow"/>
                <a:ea typeface="PT Sans Narrow"/>
                <a:cs typeface="PT Sans Narrow"/>
                <a:sym typeface="PT Sans Narrow"/>
                <a:hlinkClick r:id="rId4"/>
              </a:rPr>
              <a:t>40thward.org/immigrantrights</a:t>
            </a:r>
            <a:endParaRPr sz="1500">
              <a:latin typeface="PT Sans Narrow"/>
              <a:ea typeface="PT Sans Narrow"/>
              <a:cs typeface="PT Sans Narrow"/>
              <a:sym typeface="PT Sans Narrow"/>
            </a:endParaRPr>
          </a:p>
          <a:p>
            <a:pPr indent="-342900" lvl="1" marL="914400" rtl="0" algn="l">
              <a:spcBef>
                <a:spcPts val="0"/>
              </a:spcBef>
              <a:spcAft>
                <a:spcPts val="0"/>
              </a:spcAft>
              <a:buSzPts val="1800"/>
              <a:buFont typeface="PT Sans Narrow"/>
              <a:buChar char="○"/>
            </a:pPr>
            <a:r>
              <a:rPr lang="en" sz="1500" u="sng">
                <a:solidFill>
                  <a:schemeClr val="hlink"/>
                </a:solidFill>
                <a:latin typeface="PT Sans Narrow"/>
                <a:ea typeface="PT Sans Narrow"/>
                <a:cs typeface="PT Sans Narrow"/>
                <a:sym typeface="PT Sans Narrow"/>
                <a:hlinkClick r:id="rId5"/>
              </a:rPr>
              <a:t>illinoisimmigrationinfo.org/volunteer</a:t>
            </a:r>
            <a:r>
              <a:rPr lang="en" sz="1800">
                <a:latin typeface="PT Sans Narrow"/>
                <a:ea typeface="PT Sans Narrow"/>
                <a:cs typeface="PT Sans Narrow"/>
                <a:sym typeface="PT Sans Narrow"/>
              </a:rPr>
              <a:t>	 </a:t>
            </a:r>
            <a:endParaRPr sz="1800">
              <a:latin typeface="PT Sans Narrow"/>
              <a:ea typeface="PT Sans Narrow"/>
              <a:cs typeface="PT Sans Narrow"/>
              <a:sym typeface="PT Sans Narrow"/>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4" name="Shape 204"/>
        <p:cNvGrpSpPr/>
        <p:nvPr/>
      </p:nvGrpSpPr>
      <p:grpSpPr>
        <a:xfrm>
          <a:off x="0" y="0"/>
          <a:ext cx="0" cy="0"/>
          <a:chOff x="0" y="0"/>
          <a:chExt cx="0" cy="0"/>
        </a:xfrm>
      </p:grpSpPr>
      <p:sp>
        <p:nvSpPr>
          <p:cNvPr id="205" name="Google Shape;205;p34"/>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lnSpc>
                <a:spcPct val="110000"/>
              </a:lnSpc>
              <a:spcBef>
                <a:spcPts val="1800"/>
              </a:spcBef>
              <a:spcAft>
                <a:spcPts val="0"/>
              </a:spcAft>
              <a:buSzPts val="990"/>
              <a:buNone/>
            </a:pPr>
            <a:r>
              <a:rPr lang="en" sz="3200"/>
              <a:t>Legal Support &amp; Other Resources</a:t>
            </a:r>
            <a:endParaRPr sz="3200"/>
          </a:p>
          <a:p>
            <a:pPr indent="0" lvl="0" marL="0" rtl="0" algn="l">
              <a:spcBef>
                <a:spcPts val="400"/>
              </a:spcBef>
              <a:spcAft>
                <a:spcPts val="0"/>
              </a:spcAft>
              <a:buSzPts val="990"/>
              <a:buNone/>
            </a:pPr>
            <a:r>
              <a:t/>
            </a:r>
            <a:endParaRPr sz="3240"/>
          </a:p>
        </p:txBody>
      </p:sp>
      <p:sp>
        <p:nvSpPr>
          <p:cNvPr id="206" name="Google Shape;206;p34"/>
          <p:cNvSpPr txBox="1"/>
          <p:nvPr>
            <p:ph idx="1" type="body"/>
          </p:nvPr>
        </p:nvSpPr>
        <p:spPr>
          <a:xfrm>
            <a:off x="504925" y="932150"/>
            <a:ext cx="7956600" cy="3955200"/>
          </a:xfrm>
          <a:prstGeom prst="rect">
            <a:avLst/>
          </a:prstGeom>
        </p:spPr>
        <p:txBody>
          <a:bodyPr anchorCtr="0" anchor="t" bIns="91425" lIns="91425" spcFirstLastPara="1" rIns="91425" wrap="square" tIns="91425">
            <a:noAutofit/>
          </a:bodyPr>
          <a:lstStyle/>
          <a:p>
            <a:pPr indent="-292100" lvl="0" marL="457200" rtl="0" algn="l">
              <a:spcBef>
                <a:spcPts val="0"/>
              </a:spcBef>
              <a:spcAft>
                <a:spcPts val="0"/>
              </a:spcAft>
              <a:buSzPts val="1000"/>
              <a:buFont typeface="PT Sans Narrow"/>
              <a:buChar char="●"/>
            </a:pPr>
            <a:r>
              <a:rPr lang="en" u="sng">
                <a:solidFill>
                  <a:schemeClr val="hlink"/>
                </a:solidFill>
                <a:latin typeface="PT Sans Narrow"/>
                <a:ea typeface="PT Sans Narrow"/>
                <a:cs typeface="PT Sans Narrow"/>
                <a:sym typeface="PT Sans Narrow"/>
                <a:hlinkClick r:id="rId3"/>
              </a:rPr>
              <a:t>40thward.org/immigrantrights</a:t>
            </a:r>
            <a:r>
              <a:rPr lang="en">
                <a:latin typeface="PT Sans Narrow"/>
                <a:ea typeface="PT Sans Narrow"/>
                <a:cs typeface="PT Sans Narrow"/>
                <a:sym typeface="PT Sans Narrow"/>
              </a:rPr>
              <a:t> </a:t>
            </a:r>
            <a:endParaRPr>
              <a:latin typeface="PT Sans Narrow"/>
              <a:ea typeface="PT Sans Narrow"/>
              <a:cs typeface="PT Sans Narrow"/>
              <a:sym typeface="PT Sans Narrow"/>
            </a:endParaRPr>
          </a:p>
          <a:p>
            <a:pPr indent="-292100" lvl="0" marL="457200" rtl="0" algn="l">
              <a:spcBef>
                <a:spcPts val="0"/>
              </a:spcBef>
              <a:spcAft>
                <a:spcPts val="0"/>
              </a:spcAft>
              <a:buSzPts val="1000"/>
              <a:buFont typeface="PT Sans Narrow"/>
              <a:buChar char="●"/>
            </a:pPr>
            <a:r>
              <a:rPr lang="en" sz="1000" u="sng">
                <a:highlight>
                  <a:srgbClr val="FFFFFF"/>
                </a:highlight>
                <a:latin typeface="PT Sans Narrow"/>
                <a:ea typeface="PT Sans Narrow"/>
                <a:cs typeface="PT Sans Narrow"/>
                <a:sym typeface="PT Sans Narrow"/>
                <a:hlinkClick r:id="rId4"/>
              </a:rPr>
              <a:t>CIRR Immigration Enforcement Reporting and Detention Support Guide</a:t>
            </a:r>
            <a:r>
              <a:rPr lang="en" sz="1000">
                <a:highlight>
                  <a:srgbClr val="FFFFFF"/>
                </a:highlight>
                <a:latin typeface="PT Sans Narrow"/>
                <a:ea typeface="PT Sans Narrow"/>
                <a:cs typeface="PT Sans Narrow"/>
                <a:sym typeface="PT Sans Narrow"/>
              </a:rPr>
              <a:t>: bit.ly/</a:t>
            </a:r>
            <a:endParaRPr sz="1000">
              <a:highlight>
                <a:srgbClr val="FFFFFF"/>
              </a:highlight>
              <a:latin typeface="PT Sans Narrow"/>
              <a:ea typeface="PT Sans Narrow"/>
              <a:cs typeface="PT Sans Narrow"/>
              <a:sym typeface="PT Sans Narrow"/>
            </a:endParaRPr>
          </a:p>
          <a:p>
            <a:pPr indent="-292100" lvl="0" marL="457200" rtl="0" algn="l">
              <a:lnSpc>
                <a:spcPct val="60000"/>
              </a:lnSpc>
              <a:spcBef>
                <a:spcPts val="1000"/>
              </a:spcBef>
              <a:spcAft>
                <a:spcPts val="0"/>
              </a:spcAft>
              <a:buSzPts val="1000"/>
              <a:buFont typeface="PT Sans Narrow"/>
              <a:buChar char="●"/>
            </a:pPr>
            <a:r>
              <a:rPr b="1" lang="en" sz="1000">
                <a:latin typeface="PT Sans Narrow"/>
                <a:ea typeface="PT Sans Narrow"/>
                <a:cs typeface="PT Sans Narrow"/>
                <a:sym typeface="PT Sans Narrow"/>
              </a:rPr>
              <a:t>NEW! Illinois Immigration Info</a:t>
            </a:r>
            <a:endParaRPr b="1" sz="1000">
              <a:latin typeface="PT Sans Narrow"/>
              <a:ea typeface="PT Sans Narrow"/>
              <a:cs typeface="PT Sans Narrow"/>
              <a:sym typeface="PT Sans Narrow"/>
            </a:endParaRPr>
          </a:p>
          <a:p>
            <a:pPr indent="-292100" lvl="1" marL="914400" rtl="0" algn="l">
              <a:lnSpc>
                <a:spcPct val="60000"/>
              </a:lnSpc>
              <a:spcBef>
                <a:spcPts val="0"/>
              </a:spcBef>
              <a:spcAft>
                <a:spcPts val="0"/>
              </a:spcAft>
              <a:buSzPts val="1000"/>
              <a:buFont typeface="PT Sans Narrow"/>
              <a:buChar char="○"/>
            </a:pPr>
            <a:r>
              <a:rPr lang="en" sz="1000" u="sng">
                <a:latin typeface="PT Sans Narrow"/>
                <a:ea typeface="PT Sans Narrow"/>
                <a:cs typeface="PT Sans Narrow"/>
                <a:sym typeface="PT Sans Narrow"/>
                <a:hlinkClick r:id="rId5"/>
              </a:rPr>
              <a:t>illinoisimmigrationinfo.org/</a:t>
            </a:r>
            <a:endParaRPr sz="1000">
              <a:latin typeface="PT Sans Narrow"/>
              <a:ea typeface="PT Sans Narrow"/>
              <a:cs typeface="PT Sans Narrow"/>
              <a:sym typeface="PT Sans Narrow"/>
            </a:endParaRPr>
          </a:p>
          <a:p>
            <a:pPr indent="0" lvl="0" marL="0" rtl="0" algn="l">
              <a:lnSpc>
                <a:spcPct val="60000"/>
              </a:lnSpc>
              <a:spcBef>
                <a:spcPts val="0"/>
              </a:spcBef>
              <a:spcAft>
                <a:spcPts val="0"/>
              </a:spcAft>
              <a:buSzPts val="852"/>
              <a:buNone/>
            </a:pPr>
            <a:r>
              <a:t/>
            </a:r>
            <a:endParaRPr b="1" sz="1000">
              <a:latin typeface="PT Sans Narrow"/>
              <a:ea typeface="PT Sans Narrow"/>
              <a:cs typeface="PT Sans Narrow"/>
              <a:sym typeface="PT Sans Narrow"/>
            </a:endParaRPr>
          </a:p>
          <a:p>
            <a:pPr indent="-292100" lvl="0" marL="457200" rtl="0" algn="l">
              <a:lnSpc>
                <a:spcPct val="60000"/>
              </a:lnSpc>
              <a:spcBef>
                <a:spcPts val="0"/>
              </a:spcBef>
              <a:spcAft>
                <a:spcPts val="0"/>
              </a:spcAft>
              <a:buSzPts val="1000"/>
              <a:buFont typeface="PT Sans Narrow"/>
              <a:buChar char="●"/>
            </a:pPr>
            <a:r>
              <a:rPr b="1" lang="en" sz="1000">
                <a:latin typeface="PT Sans Narrow"/>
                <a:ea typeface="PT Sans Narrow"/>
                <a:cs typeface="PT Sans Narrow"/>
                <a:sym typeface="PT Sans Narrow"/>
              </a:rPr>
              <a:t>NIJC </a:t>
            </a:r>
            <a:endParaRPr b="1" sz="1000">
              <a:latin typeface="PT Sans Narrow"/>
              <a:ea typeface="PT Sans Narrow"/>
              <a:cs typeface="PT Sans Narrow"/>
              <a:sym typeface="PT Sans Narrow"/>
            </a:endParaRPr>
          </a:p>
          <a:p>
            <a:pPr indent="-292100" lvl="1" marL="914400" rtl="0" algn="l">
              <a:lnSpc>
                <a:spcPct val="60000"/>
              </a:lnSpc>
              <a:spcBef>
                <a:spcPts val="0"/>
              </a:spcBef>
              <a:spcAft>
                <a:spcPts val="0"/>
              </a:spcAft>
              <a:buSzPts val="1000"/>
              <a:buFont typeface="PT Sans Narrow"/>
              <a:buChar char="○"/>
            </a:pPr>
            <a:r>
              <a:rPr lang="en" sz="1000" u="sng">
                <a:latin typeface="PT Sans Narrow"/>
                <a:ea typeface="PT Sans Narrow"/>
                <a:cs typeface="PT Sans Narrow"/>
                <a:sym typeface="PT Sans Narrow"/>
                <a:hlinkClick r:id="rId6"/>
              </a:rPr>
              <a:t>KYR: What to do if you or a Loved one is Detained</a:t>
            </a:r>
            <a:endParaRPr sz="1000">
              <a:latin typeface="PT Sans Narrow"/>
              <a:ea typeface="PT Sans Narrow"/>
              <a:cs typeface="PT Sans Narrow"/>
              <a:sym typeface="PT Sans Narrow"/>
            </a:endParaRPr>
          </a:p>
          <a:p>
            <a:pPr indent="0" lvl="0" marL="914400" rtl="0" algn="l">
              <a:lnSpc>
                <a:spcPct val="60000"/>
              </a:lnSpc>
              <a:spcBef>
                <a:spcPts val="0"/>
              </a:spcBef>
              <a:spcAft>
                <a:spcPts val="0"/>
              </a:spcAft>
              <a:buNone/>
            </a:pPr>
            <a:r>
              <a:t/>
            </a:r>
            <a:endParaRPr sz="1000">
              <a:latin typeface="PT Sans Narrow"/>
              <a:ea typeface="PT Sans Narrow"/>
              <a:cs typeface="PT Sans Narrow"/>
              <a:sym typeface="PT Sans Narrow"/>
            </a:endParaRPr>
          </a:p>
          <a:p>
            <a:pPr indent="-292100" lvl="1" marL="914400" rtl="0" algn="l">
              <a:lnSpc>
                <a:spcPct val="60000"/>
              </a:lnSpc>
              <a:spcBef>
                <a:spcPts val="0"/>
              </a:spcBef>
              <a:spcAft>
                <a:spcPts val="0"/>
              </a:spcAft>
              <a:buSzPts val="1000"/>
              <a:buFont typeface="PT Sans Narrow"/>
              <a:buChar char="○"/>
            </a:pPr>
            <a:r>
              <a:rPr lang="en" sz="1000" u="sng">
                <a:latin typeface="PT Sans Narrow"/>
                <a:ea typeface="PT Sans Narrow"/>
                <a:cs typeface="PT Sans Narrow"/>
                <a:sym typeface="PT Sans Narrow"/>
                <a:hlinkClick r:id="rId7"/>
              </a:rPr>
              <a:t>KYR: ICE at Immigration Court</a:t>
            </a:r>
            <a:endParaRPr sz="1000">
              <a:latin typeface="PT Sans Narrow"/>
              <a:ea typeface="PT Sans Narrow"/>
              <a:cs typeface="PT Sans Narrow"/>
              <a:sym typeface="PT Sans Narrow"/>
            </a:endParaRPr>
          </a:p>
          <a:p>
            <a:pPr indent="0" lvl="0" marL="914400" rtl="0" algn="l">
              <a:lnSpc>
                <a:spcPct val="60000"/>
              </a:lnSpc>
              <a:spcBef>
                <a:spcPts val="0"/>
              </a:spcBef>
              <a:spcAft>
                <a:spcPts val="0"/>
              </a:spcAft>
              <a:buSzPts val="852"/>
              <a:buNone/>
            </a:pPr>
            <a:r>
              <a:t/>
            </a:r>
            <a:endParaRPr sz="1000">
              <a:latin typeface="PT Sans Narrow"/>
              <a:ea typeface="PT Sans Narrow"/>
              <a:cs typeface="PT Sans Narrow"/>
              <a:sym typeface="PT Sans Narrow"/>
            </a:endParaRPr>
          </a:p>
          <a:p>
            <a:pPr indent="-292100" lvl="0" marL="457200" rtl="0" algn="l">
              <a:lnSpc>
                <a:spcPct val="60000"/>
              </a:lnSpc>
              <a:spcBef>
                <a:spcPts val="0"/>
              </a:spcBef>
              <a:spcAft>
                <a:spcPts val="0"/>
              </a:spcAft>
              <a:buSzPts val="1000"/>
              <a:buFont typeface="PT Sans Narrow"/>
              <a:buChar char="●"/>
            </a:pPr>
            <a:r>
              <a:rPr b="1" lang="en" sz="1000">
                <a:latin typeface="PT Sans Narrow"/>
                <a:ea typeface="PT Sans Narrow"/>
                <a:cs typeface="PT Sans Narrow"/>
                <a:sym typeface="PT Sans Narrow"/>
              </a:rPr>
              <a:t>ICIRR </a:t>
            </a:r>
            <a:endParaRPr b="1" sz="1000">
              <a:latin typeface="PT Sans Narrow"/>
              <a:ea typeface="PT Sans Narrow"/>
              <a:cs typeface="PT Sans Narrow"/>
              <a:sym typeface="PT Sans Narrow"/>
            </a:endParaRPr>
          </a:p>
          <a:p>
            <a:pPr indent="-292100" lvl="1" marL="914400" rtl="0" algn="l">
              <a:lnSpc>
                <a:spcPct val="60000"/>
              </a:lnSpc>
              <a:spcBef>
                <a:spcPts val="0"/>
              </a:spcBef>
              <a:spcAft>
                <a:spcPts val="0"/>
              </a:spcAft>
              <a:buSzPts val="1000"/>
              <a:buFont typeface="PT Sans Narrow"/>
              <a:buChar char="○"/>
            </a:pPr>
            <a:r>
              <a:rPr lang="en" sz="1000" u="sng">
                <a:latin typeface="PT Sans Narrow"/>
                <a:ea typeface="PT Sans Narrow"/>
                <a:cs typeface="PT Sans Narrow"/>
                <a:sym typeface="PT Sans Narrow"/>
                <a:hlinkClick r:id="rId8"/>
              </a:rPr>
              <a:t>KYR PDF </a:t>
            </a:r>
            <a:endParaRPr sz="1000">
              <a:latin typeface="PT Sans Narrow"/>
              <a:ea typeface="PT Sans Narrow"/>
              <a:cs typeface="PT Sans Narrow"/>
              <a:sym typeface="PT Sans Narrow"/>
            </a:endParaRPr>
          </a:p>
          <a:p>
            <a:pPr indent="0" lvl="0" marL="914400" rtl="0" algn="l">
              <a:lnSpc>
                <a:spcPct val="60000"/>
              </a:lnSpc>
              <a:spcBef>
                <a:spcPts val="0"/>
              </a:spcBef>
              <a:spcAft>
                <a:spcPts val="0"/>
              </a:spcAft>
              <a:buNone/>
            </a:pPr>
            <a:r>
              <a:t/>
            </a:r>
            <a:endParaRPr sz="1000">
              <a:latin typeface="PT Sans Narrow"/>
              <a:ea typeface="PT Sans Narrow"/>
              <a:cs typeface="PT Sans Narrow"/>
              <a:sym typeface="PT Sans Narrow"/>
            </a:endParaRPr>
          </a:p>
          <a:p>
            <a:pPr indent="-292100" lvl="1" marL="914400" rtl="0" algn="l">
              <a:lnSpc>
                <a:spcPct val="60000"/>
              </a:lnSpc>
              <a:spcBef>
                <a:spcPts val="0"/>
              </a:spcBef>
              <a:spcAft>
                <a:spcPts val="0"/>
              </a:spcAft>
              <a:buSzPts val="1000"/>
              <a:buFont typeface="PT Sans Narrow"/>
              <a:buChar char="○"/>
            </a:pPr>
            <a:r>
              <a:rPr lang="en" sz="1000" u="sng">
                <a:latin typeface="PT Sans Narrow"/>
                <a:ea typeface="PT Sans Narrow"/>
                <a:cs typeface="PT Sans Narrow"/>
                <a:sym typeface="PT Sans Narrow"/>
                <a:hlinkClick r:id="rId9"/>
              </a:rPr>
              <a:t>ICIRR Family Support Hotline </a:t>
            </a:r>
            <a:endParaRPr sz="1000">
              <a:latin typeface="PT Sans Narrow"/>
              <a:ea typeface="PT Sans Narrow"/>
              <a:cs typeface="PT Sans Narrow"/>
              <a:sym typeface="PT Sans Narrow"/>
            </a:endParaRPr>
          </a:p>
          <a:p>
            <a:pPr indent="0" lvl="0" marL="914400" rtl="0" algn="l">
              <a:lnSpc>
                <a:spcPct val="60000"/>
              </a:lnSpc>
              <a:spcBef>
                <a:spcPts val="0"/>
              </a:spcBef>
              <a:spcAft>
                <a:spcPts val="0"/>
              </a:spcAft>
              <a:buSzPts val="852"/>
              <a:buNone/>
            </a:pPr>
            <a:r>
              <a:t/>
            </a:r>
            <a:endParaRPr b="1" sz="1000">
              <a:latin typeface="PT Sans Narrow"/>
              <a:ea typeface="PT Sans Narrow"/>
              <a:cs typeface="PT Sans Narrow"/>
              <a:sym typeface="PT Sans Narrow"/>
            </a:endParaRPr>
          </a:p>
          <a:p>
            <a:pPr indent="-292100" lvl="0" marL="457200" rtl="0" algn="l">
              <a:lnSpc>
                <a:spcPct val="60000"/>
              </a:lnSpc>
              <a:spcBef>
                <a:spcPts val="0"/>
              </a:spcBef>
              <a:spcAft>
                <a:spcPts val="0"/>
              </a:spcAft>
              <a:buSzPts val="1000"/>
              <a:buFont typeface="PT Sans Narrow"/>
              <a:buChar char="●"/>
            </a:pPr>
            <a:r>
              <a:rPr b="1" lang="en" sz="1000">
                <a:latin typeface="PT Sans Narrow"/>
                <a:ea typeface="PT Sans Narrow"/>
                <a:cs typeface="PT Sans Narrow"/>
                <a:sym typeface="PT Sans Narrow"/>
              </a:rPr>
              <a:t>The Resurrection Project </a:t>
            </a:r>
            <a:endParaRPr b="1" sz="1000">
              <a:latin typeface="PT Sans Narrow"/>
              <a:ea typeface="PT Sans Narrow"/>
              <a:cs typeface="PT Sans Narrow"/>
              <a:sym typeface="PT Sans Narrow"/>
            </a:endParaRPr>
          </a:p>
          <a:p>
            <a:pPr indent="-292100" lvl="1" marL="914400" rtl="0" algn="l">
              <a:lnSpc>
                <a:spcPct val="60000"/>
              </a:lnSpc>
              <a:spcBef>
                <a:spcPts val="0"/>
              </a:spcBef>
              <a:spcAft>
                <a:spcPts val="0"/>
              </a:spcAft>
              <a:buSzPts val="1000"/>
              <a:buFont typeface="PT Sans Narrow"/>
              <a:buChar char="○"/>
            </a:pPr>
            <a:r>
              <a:rPr lang="en" sz="1000" u="sng">
                <a:latin typeface="PT Sans Narrow"/>
                <a:ea typeface="PT Sans Narrow"/>
                <a:cs typeface="PT Sans Narrow"/>
                <a:sym typeface="PT Sans Narrow"/>
                <a:hlinkClick r:id="rId10"/>
              </a:rPr>
              <a:t>Know Your Rights </a:t>
            </a:r>
            <a:endParaRPr sz="1000">
              <a:latin typeface="PT Sans Narrow"/>
              <a:ea typeface="PT Sans Narrow"/>
              <a:cs typeface="PT Sans Narrow"/>
              <a:sym typeface="PT Sans Narrow"/>
            </a:endParaRPr>
          </a:p>
          <a:p>
            <a:pPr indent="0" lvl="0" marL="914400" rtl="0" algn="l">
              <a:lnSpc>
                <a:spcPct val="60000"/>
              </a:lnSpc>
              <a:spcBef>
                <a:spcPts val="0"/>
              </a:spcBef>
              <a:spcAft>
                <a:spcPts val="0"/>
              </a:spcAft>
              <a:buNone/>
            </a:pPr>
            <a:r>
              <a:t/>
            </a:r>
            <a:endParaRPr sz="1000">
              <a:latin typeface="PT Sans Narrow"/>
              <a:ea typeface="PT Sans Narrow"/>
              <a:cs typeface="PT Sans Narrow"/>
              <a:sym typeface="PT Sans Narrow"/>
            </a:endParaRPr>
          </a:p>
          <a:p>
            <a:pPr indent="-292100" lvl="1" marL="914400" rtl="0" algn="l">
              <a:lnSpc>
                <a:spcPct val="60000"/>
              </a:lnSpc>
              <a:spcBef>
                <a:spcPts val="0"/>
              </a:spcBef>
              <a:spcAft>
                <a:spcPts val="0"/>
              </a:spcAft>
              <a:buSzPts val="1000"/>
              <a:buFont typeface="PT Sans Narrow"/>
              <a:buChar char="○"/>
            </a:pPr>
            <a:r>
              <a:rPr lang="en" sz="1000" u="sng">
                <a:latin typeface="PT Sans Narrow"/>
                <a:ea typeface="PT Sans Narrow"/>
                <a:cs typeface="PT Sans Narrow"/>
                <a:sym typeface="PT Sans Narrow"/>
                <a:hlinkClick r:id="rId11"/>
              </a:rPr>
              <a:t>Legal Assistance </a:t>
            </a:r>
            <a:endParaRPr sz="1000">
              <a:latin typeface="PT Sans Narrow"/>
              <a:ea typeface="PT Sans Narrow"/>
              <a:cs typeface="PT Sans Narrow"/>
              <a:sym typeface="PT Sans Narrow"/>
            </a:endParaRPr>
          </a:p>
          <a:p>
            <a:pPr indent="-292100" lvl="1" marL="914400" rtl="0" algn="l">
              <a:lnSpc>
                <a:spcPct val="60000"/>
              </a:lnSpc>
              <a:spcBef>
                <a:spcPts val="0"/>
              </a:spcBef>
              <a:spcAft>
                <a:spcPts val="0"/>
              </a:spcAft>
              <a:buSzPts val="1000"/>
              <a:buFont typeface="PT Sans Narrow"/>
              <a:buChar char="○"/>
            </a:pPr>
            <a:r>
              <a:t/>
            </a:r>
            <a:endParaRPr sz="1000">
              <a:latin typeface="PT Sans Narrow"/>
              <a:ea typeface="PT Sans Narrow"/>
              <a:cs typeface="PT Sans Narrow"/>
              <a:sym typeface="PT Sans Narrow"/>
            </a:endParaRPr>
          </a:p>
          <a:p>
            <a:pPr indent="-292100" lvl="1" marL="914400" rtl="0" algn="l">
              <a:lnSpc>
                <a:spcPct val="60000"/>
              </a:lnSpc>
              <a:spcBef>
                <a:spcPts val="0"/>
              </a:spcBef>
              <a:spcAft>
                <a:spcPts val="0"/>
              </a:spcAft>
              <a:buSzPts val="1000"/>
              <a:buFont typeface="PT Sans Narrow"/>
              <a:buChar char="○"/>
            </a:pPr>
            <a:r>
              <a:rPr lang="en" sz="1000" u="sng">
                <a:latin typeface="PT Sans Narrow"/>
                <a:ea typeface="PT Sans Narrow"/>
                <a:cs typeface="PT Sans Narrow"/>
                <a:sym typeface="PT Sans Narrow"/>
                <a:hlinkClick r:id="rId12"/>
              </a:rPr>
              <a:t>Detained Loved one Form </a:t>
            </a:r>
            <a:endParaRPr sz="1000">
              <a:latin typeface="PT Sans Narrow"/>
              <a:ea typeface="PT Sans Narrow"/>
              <a:cs typeface="PT Sans Narrow"/>
              <a:sym typeface="PT Sans Narrow"/>
            </a:endParaRPr>
          </a:p>
          <a:p>
            <a:pPr indent="0" lvl="0" marL="914400" rtl="0" algn="l">
              <a:lnSpc>
                <a:spcPct val="60000"/>
              </a:lnSpc>
              <a:spcBef>
                <a:spcPts val="0"/>
              </a:spcBef>
              <a:spcAft>
                <a:spcPts val="0"/>
              </a:spcAft>
              <a:buSzPts val="852"/>
              <a:buNone/>
            </a:pPr>
            <a:r>
              <a:t/>
            </a:r>
            <a:endParaRPr b="1" sz="1000">
              <a:latin typeface="PT Sans Narrow"/>
              <a:ea typeface="PT Sans Narrow"/>
              <a:cs typeface="PT Sans Narrow"/>
              <a:sym typeface="PT Sans Narrow"/>
            </a:endParaRPr>
          </a:p>
          <a:p>
            <a:pPr indent="-292100" lvl="0" marL="457200" rtl="0" algn="l">
              <a:lnSpc>
                <a:spcPct val="60000"/>
              </a:lnSpc>
              <a:spcBef>
                <a:spcPts val="0"/>
              </a:spcBef>
              <a:spcAft>
                <a:spcPts val="0"/>
              </a:spcAft>
              <a:buSzPts val="1000"/>
              <a:buFont typeface="PT Sans Narrow"/>
              <a:buChar char="●"/>
            </a:pPr>
            <a:r>
              <a:rPr b="1" lang="en" sz="1000">
                <a:latin typeface="PT Sans Narrow"/>
                <a:ea typeface="PT Sans Narrow"/>
                <a:cs typeface="PT Sans Narrow"/>
                <a:sym typeface="PT Sans Narrow"/>
              </a:rPr>
              <a:t>The Immigration Division of the Cook County Public Defender's Office</a:t>
            </a:r>
            <a:endParaRPr b="1" sz="1000">
              <a:latin typeface="PT Sans Narrow"/>
              <a:ea typeface="PT Sans Narrow"/>
              <a:cs typeface="PT Sans Narrow"/>
              <a:sym typeface="PT Sans Narrow"/>
            </a:endParaRPr>
          </a:p>
          <a:p>
            <a:pPr indent="-292100" lvl="1" marL="914400" rtl="0" algn="l">
              <a:lnSpc>
                <a:spcPct val="60000"/>
              </a:lnSpc>
              <a:spcBef>
                <a:spcPts val="0"/>
              </a:spcBef>
              <a:spcAft>
                <a:spcPts val="0"/>
              </a:spcAft>
              <a:buSzPts val="1000"/>
              <a:buFont typeface="Century Gothic"/>
              <a:buChar char="○"/>
            </a:pPr>
            <a:r>
              <a:rPr lang="en" sz="1000" u="sng">
                <a:latin typeface="PT Sans Narrow"/>
                <a:ea typeface="PT Sans Narrow"/>
                <a:cs typeface="PT Sans Narrow"/>
                <a:sym typeface="PT Sans Narrow"/>
                <a:hlinkClick r:id="rId13"/>
              </a:rPr>
              <a:t>https://www.</a:t>
            </a:r>
            <a:r>
              <a:rPr b="1" lang="en" sz="1000" u="sng">
                <a:latin typeface="PT Sans Narrow"/>
                <a:ea typeface="PT Sans Narrow"/>
                <a:cs typeface="PT Sans Narrow"/>
                <a:sym typeface="PT Sans Narrow"/>
                <a:hlinkClick r:id="rId14"/>
              </a:rPr>
              <a:t>cookcountypublicdefender.org/resources/immigration-division</a:t>
            </a:r>
            <a:endParaRPr b="1" sz="1000">
              <a:latin typeface="PT Sans Narrow"/>
              <a:ea typeface="PT Sans Narrow"/>
              <a:cs typeface="PT Sans Narrow"/>
              <a:sym typeface="PT Sans Narrow"/>
            </a:endParaRPr>
          </a:p>
          <a:p>
            <a:pPr indent="0" lvl="0" marL="914400" rtl="0" algn="l">
              <a:lnSpc>
                <a:spcPct val="60000"/>
              </a:lnSpc>
              <a:spcBef>
                <a:spcPts val="0"/>
              </a:spcBef>
              <a:spcAft>
                <a:spcPts val="0"/>
              </a:spcAft>
              <a:buSzPts val="852"/>
              <a:buNone/>
            </a:pPr>
            <a:r>
              <a:t/>
            </a:r>
            <a:endParaRPr b="1" sz="1000">
              <a:latin typeface="PT Sans Narrow"/>
              <a:ea typeface="PT Sans Narrow"/>
              <a:cs typeface="PT Sans Narrow"/>
              <a:sym typeface="PT Sans Narrow"/>
            </a:endParaRPr>
          </a:p>
          <a:p>
            <a:pPr indent="-292100" lvl="0" marL="457200" rtl="0" algn="l">
              <a:lnSpc>
                <a:spcPct val="60000"/>
              </a:lnSpc>
              <a:spcBef>
                <a:spcPts val="0"/>
              </a:spcBef>
              <a:spcAft>
                <a:spcPts val="0"/>
              </a:spcAft>
              <a:buSzPts val="1000"/>
              <a:buFont typeface="PT Sans Narrow"/>
              <a:buChar char="●"/>
            </a:pPr>
            <a:r>
              <a:rPr b="1" lang="en" sz="1000">
                <a:latin typeface="PT Sans Narrow"/>
                <a:ea typeface="PT Sans Narrow"/>
                <a:cs typeface="PT Sans Narrow"/>
                <a:sym typeface="PT Sans Narrow"/>
              </a:rPr>
              <a:t>ICE Locator and Detention</a:t>
            </a:r>
            <a:endParaRPr b="1" sz="1000">
              <a:latin typeface="PT Sans Narrow"/>
              <a:ea typeface="PT Sans Narrow"/>
              <a:cs typeface="PT Sans Narrow"/>
              <a:sym typeface="PT Sans Narrow"/>
            </a:endParaRPr>
          </a:p>
          <a:p>
            <a:pPr indent="0" lvl="0" marL="457200" rtl="0" algn="l">
              <a:lnSpc>
                <a:spcPct val="60000"/>
              </a:lnSpc>
              <a:spcBef>
                <a:spcPts val="0"/>
              </a:spcBef>
              <a:spcAft>
                <a:spcPts val="0"/>
              </a:spcAft>
              <a:buNone/>
            </a:pPr>
            <a:r>
              <a:t/>
            </a:r>
            <a:endParaRPr b="1" sz="1000">
              <a:latin typeface="PT Sans Narrow"/>
              <a:ea typeface="PT Sans Narrow"/>
              <a:cs typeface="PT Sans Narrow"/>
              <a:sym typeface="PT Sans Narrow"/>
            </a:endParaRPr>
          </a:p>
          <a:p>
            <a:pPr indent="-292100" lvl="1" marL="914400" rtl="0" algn="l">
              <a:lnSpc>
                <a:spcPct val="60000"/>
              </a:lnSpc>
              <a:spcBef>
                <a:spcPts val="0"/>
              </a:spcBef>
              <a:spcAft>
                <a:spcPts val="0"/>
              </a:spcAft>
              <a:buSzPts val="1000"/>
              <a:buFont typeface="PT Sans Narrow"/>
              <a:buChar char="○"/>
            </a:pPr>
            <a:r>
              <a:rPr lang="en" sz="1000">
                <a:latin typeface="PT Sans Narrow"/>
                <a:ea typeface="PT Sans Narrow"/>
                <a:cs typeface="PT Sans Narrow"/>
                <a:sym typeface="PT Sans Narrow"/>
              </a:rPr>
              <a:t>Visit </a:t>
            </a:r>
            <a:r>
              <a:rPr lang="en" sz="1000">
                <a:uFill>
                  <a:noFill/>
                </a:uFill>
                <a:latin typeface="PT Sans Narrow"/>
                <a:ea typeface="PT Sans Narrow"/>
                <a:cs typeface="PT Sans Narrow"/>
                <a:sym typeface="PT Sans Narrow"/>
                <a:hlinkClick r:id="rId15"/>
              </a:rPr>
              <a:t>the ICE locator</a:t>
            </a:r>
            <a:r>
              <a:rPr lang="en" sz="1000">
                <a:latin typeface="PT Sans Narrow"/>
                <a:ea typeface="PT Sans Narrow"/>
                <a:cs typeface="PT Sans Narrow"/>
                <a:sym typeface="PT Sans Narrow"/>
              </a:rPr>
              <a:t> online</a:t>
            </a:r>
            <a:endParaRPr sz="1000">
              <a:latin typeface="PT Sans Narrow"/>
              <a:ea typeface="PT Sans Narrow"/>
              <a:cs typeface="PT Sans Narrow"/>
              <a:sym typeface="PT Sans Narrow"/>
            </a:endParaRPr>
          </a:p>
          <a:p>
            <a:pPr indent="0" lvl="0" marL="914400" rtl="0" algn="l">
              <a:lnSpc>
                <a:spcPct val="60000"/>
              </a:lnSpc>
              <a:spcBef>
                <a:spcPts val="0"/>
              </a:spcBef>
              <a:spcAft>
                <a:spcPts val="0"/>
              </a:spcAft>
              <a:buSzPts val="852"/>
              <a:buNone/>
            </a:pPr>
            <a:r>
              <a:t/>
            </a:r>
            <a:endParaRPr sz="1000">
              <a:latin typeface="PT Sans Narrow"/>
              <a:ea typeface="PT Sans Narrow"/>
              <a:cs typeface="PT Sans Narrow"/>
              <a:sym typeface="PT Sans Narrow"/>
            </a:endParaRPr>
          </a:p>
          <a:p>
            <a:pPr indent="-292100" lvl="0" marL="457200" rtl="0" algn="l">
              <a:lnSpc>
                <a:spcPct val="60000"/>
              </a:lnSpc>
              <a:spcBef>
                <a:spcPts val="0"/>
              </a:spcBef>
              <a:spcAft>
                <a:spcPts val="0"/>
              </a:spcAft>
              <a:buSzPts val="1000"/>
              <a:buFont typeface="PT Sans Narrow"/>
              <a:buChar char="●"/>
            </a:pPr>
            <a:r>
              <a:rPr b="1" lang="en" sz="1000">
                <a:latin typeface="PT Sans Narrow"/>
                <a:ea typeface="PT Sans Narrow"/>
                <a:cs typeface="PT Sans Narrow"/>
                <a:sym typeface="PT Sans Narrow"/>
              </a:rPr>
              <a:t>USCIS informational pages </a:t>
            </a:r>
            <a:endParaRPr b="1" sz="1000">
              <a:latin typeface="PT Sans Narrow"/>
              <a:ea typeface="PT Sans Narrow"/>
              <a:cs typeface="PT Sans Narrow"/>
              <a:sym typeface="PT Sans Narrow"/>
            </a:endParaRPr>
          </a:p>
          <a:p>
            <a:pPr indent="-292100" lvl="1" marL="914400" rtl="0" algn="l">
              <a:lnSpc>
                <a:spcPct val="60000"/>
              </a:lnSpc>
              <a:spcBef>
                <a:spcPts val="0"/>
              </a:spcBef>
              <a:spcAft>
                <a:spcPts val="0"/>
              </a:spcAft>
              <a:buSzPts val="1000"/>
              <a:buFont typeface="PT Sans Narrow"/>
              <a:buChar char="○"/>
            </a:pPr>
            <a:r>
              <a:rPr lang="en" sz="1000">
                <a:latin typeface="PT Sans Narrow"/>
                <a:ea typeface="PT Sans Narrow"/>
                <a:cs typeface="PT Sans Narrow"/>
                <a:sym typeface="PT Sans Narrow"/>
              </a:rPr>
              <a:t>Visit </a:t>
            </a:r>
            <a:r>
              <a:rPr lang="en" sz="1000" u="sng">
                <a:latin typeface="PT Sans Narrow"/>
                <a:ea typeface="PT Sans Narrow"/>
                <a:cs typeface="PT Sans Narrow"/>
                <a:sym typeface="PT Sans Narrow"/>
                <a:hlinkClick r:id="rId16"/>
              </a:rPr>
              <a:t>https://www.uscis.gov/</a:t>
            </a:r>
            <a:endParaRPr sz="1000">
              <a:highlight>
                <a:srgbClr val="FBFBF8"/>
              </a:highlight>
              <a:latin typeface="PT Sans Narrow"/>
              <a:ea typeface="PT Sans Narrow"/>
              <a:cs typeface="PT Sans Narrow"/>
              <a:sym typeface="PT Sans Narrow"/>
            </a:endParaRPr>
          </a:p>
          <a:p>
            <a:pPr indent="0" lvl="0" marL="914400" rtl="0" algn="l">
              <a:lnSpc>
                <a:spcPct val="60000"/>
              </a:lnSpc>
              <a:spcBef>
                <a:spcPts val="0"/>
              </a:spcBef>
              <a:spcAft>
                <a:spcPts val="0"/>
              </a:spcAft>
              <a:buNone/>
            </a:pPr>
            <a:r>
              <a:t/>
            </a:r>
            <a:endParaRPr sz="1000">
              <a:highlight>
                <a:srgbClr val="FBFBF8"/>
              </a:highlight>
              <a:latin typeface="PT Sans Narrow"/>
              <a:ea typeface="PT Sans Narrow"/>
              <a:cs typeface="PT Sans Narrow"/>
              <a:sym typeface="PT Sans Narrow"/>
            </a:endParaRPr>
          </a:p>
          <a:p>
            <a:pPr indent="-292100" lvl="0" marL="457200" rtl="0" algn="l">
              <a:spcBef>
                <a:spcPts val="0"/>
              </a:spcBef>
              <a:spcAft>
                <a:spcPts val="0"/>
              </a:spcAft>
              <a:buSzPts val="1000"/>
              <a:buFont typeface="Roboto"/>
              <a:buChar char="●"/>
            </a:pPr>
            <a:r>
              <a:rPr b="1" lang="en" sz="1000">
                <a:latin typeface="PT Sans Narrow"/>
                <a:ea typeface="PT Sans Narrow"/>
                <a:cs typeface="PT Sans Narrow"/>
                <a:sym typeface="PT Sans Narrow"/>
              </a:rPr>
              <a:t>As of July 1, 2024, undocumented immigrants in Illinois can obtain a standard driver's license, which is not a REAL ID, </a:t>
            </a:r>
            <a:r>
              <a:rPr lang="en" sz="1000">
                <a:latin typeface="PT Sans Narrow"/>
                <a:ea typeface="PT Sans Narrow"/>
                <a:cs typeface="PT Sans Narrow"/>
                <a:sym typeface="PT Sans Narrow"/>
              </a:rPr>
              <a:t>but can be used for identification and driving within the state, replacing the previous Temporary Visitor Driver's License: </a:t>
            </a:r>
            <a:r>
              <a:rPr lang="en" sz="1000" u="sng">
                <a:latin typeface="PT Sans Narrow"/>
                <a:ea typeface="PT Sans Narrow"/>
                <a:cs typeface="PT Sans Narrow"/>
                <a:sym typeface="PT Sans Narrow"/>
                <a:hlinkClick r:id="rId17"/>
              </a:rPr>
              <a:t>http://ilsos.gov/departments/drivers/drivers_license/renewonline.html</a:t>
            </a:r>
            <a:endParaRPr sz="1000">
              <a:highlight>
                <a:srgbClr val="FBFBF8"/>
              </a:highlight>
              <a:latin typeface="PT Sans Narrow"/>
              <a:ea typeface="PT Sans Narrow"/>
              <a:cs typeface="PT Sans Narrow"/>
              <a:sym typeface="PT Sans Narrow"/>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0" name="Shape 210"/>
        <p:cNvGrpSpPr/>
        <p:nvPr/>
      </p:nvGrpSpPr>
      <p:grpSpPr>
        <a:xfrm>
          <a:off x="0" y="0"/>
          <a:ext cx="0" cy="0"/>
          <a:chOff x="0" y="0"/>
          <a:chExt cx="0" cy="0"/>
        </a:xfrm>
      </p:grpSpPr>
      <p:sp>
        <p:nvSpPr>
          <p:cNvPr id="211" name="Google Shape;211;p35"/>
          <p:cNvSpPr txBox="1"/>
          <p:nvPr>
            <p:ph type="title"/>
          </p:nvPr>
        </p:nvSpPr>
        <p:spPr>
          <a:xfrm>
            <a:off x="311700" y="555600"/>
            <a:ext cx="6268800" cy="755700"/>
          </a:xfrm>
          <a:prstGeom prst="rect">
            <a:avLst/>
          </a:prstGeom>
        </p:spPr>
        <p:txBody>
          <a:bodyPr anchorCtr="0" anchor="b" bIns="91425" lIns="91425" spcFirstLastPara="1" rIns="91425" wrap="square" tIns="91425">
            <a:normAutofit/>
          </a:bodyPr>
          <a:lstStyle/>
          <a:p>
            <a:pPr indent="0" lvl="0" marL="0" rtl="0" algn="l">
              <a:spcBef>
                <a:spcPts val="0"/>
              </a:spcBef>
              <a:spcAft>
                <a:spcPts val="0"/>
              </a:spcAft>
              <a:buClr>
                <a:srgbClr val="000000"/>
              </a:buClr>
              <a:buSzPts val="3200"/>
              <a:buFont typeface="Arial"/>
              <a:buNone/>
            </a:pPr>
            <a:r>
              <a:rPr lang="en" sz="3200"/>
              <a:t>Follow the Committee Everywhere!</a:t>
            </a:r>
            <a:endParaRPr sz="3000"/>
          </a:p>
        </p:txBody>
      </p:sp>
      <p:sp>
        <p:nvSpPr>
          <p:cNvPr id="212" name="Google Shape;212;p35"/>
          <p:cNvSpPr txBox="1"/>
          <p:nvPr>
            <p:ph idx="1" type="body"/>
          </p:nvPr>
        </p:nvSpPr>
        <p:spPr>
          <a:xfrm>
            <a:off x="311700" y="1389600"/>
            <a:ext cx="4965600" cy="3179400"/>
          </a:xfrm>
          <a:prstGeom prst="rect">
            <a:avLst/>
          </a:prstGeom>
        </p:spPr>
        <p:txBody>
          <a:bodyPr anchorCtr="0" anchor="t" bIns="91425" lIns="91425" spcFirstLastPara="1" rIns="91425" wrap="square" tIns="91425">
            <a:normAutofit/>
          </a:bodyPr>
          <a:lstStyle/>
          <a:p>
            <a:pPr indent="-330200" lvl="0" marL="457200" rtl="0" algn="l">
              <a:spcBef>
                <a:spcPts val="0"/>
              </a:spcBef>
              <a:spcAft>
                <a:spcPts val="0"/>
              </a:spcAft>
              <a:buSzPts val="1600"/>
              <a:buChar char="●"/>
            </a:pPr>
            <a:r>
              <a:rPr b="1" lang="en" sz="1600"/>
              <a:t>Website:</a:t>
            </a:r>
            <a:r>
              <a:rPr lang="en" sz="1600"/>
              <a:t> </a:t>
            </a:r>
            <a:r>
              <a:rPr lang="en" sz="1600" u="sng">
                <a:solidFill>
                  <a:schemeClr val="hlink"/>
                </a:solidFill>
                <a:hlinkClick r:id="rId3"/>
              </a:rPr>
              <a:t>welcometochicago.org</a:t>
            </a:r>
            <a:r>
              <a:rPr lang="en" sz="1600"/>
              <a:t> </a:t>
            </a:r>
            <a:endParaRPr sz="1600"/>
          </a:p>
          <a:p>
            <a:pPr indent="-330200" lvl="1" marL="1371600" rtl="0" algn="l">
              <a:spcBef>
                <a:spcPts val="0"/>
              </a:spcBef>
              <a:spcAft>
                <a:spcPts val="0"/>
              </a:spcAft>
              <a:buSzPts val="1600"/>
              <a:buChar char="○"/>
            </a:pPr>
            <a:r>
              <a:rPr lang="en" sz="1600"/>
              <a:t>Sign up for our newsletter!</a:t>
            </a:r>
            <a:endParaRPr sz="1600"/>
          </a:p>
          <a:p>
            <a:pPr indent="-330200" lvl="0" marL="457200" rtl="0" algn="l">
              <a:spcBef>
                <a:spcPts val="0"/>
              </a:spcBef>
              <a:spcAft>
                <a:spcPts val="0"/>
              </a:spcAft>
              <a:buSzPts val="1600"/>
              <a:buChar char="●"/>
            </a:pPr>
            <a:r>
              <a:rPr b="1" lang="en" sz="1600"/>
              <a:t>Instagram:</a:t>
            </a:r>
            <a:r>
              <a:rPr lang="en" sz="1600"/>
              <a:t> @chicagocirr</a:t>
            </a:r>
            <a:endParaRPr sz="1600"/>
          </a:p>
          <a:p>
            <a:pPr indent="-330200" lvl="0" marL="457200" rtl="0" algn="l">
              <a:spcBef>
                <a:spcPts val="0"/>
              </a:spcBef>
              <a:spcAft>
                <a:spcPts val="0"/>
              </a:spcAft>
              <a:buSzPts val="1600"/>
              <a:buChar char="●"/>
            </a:pPr>
            <a:r>
              <a:rPr b="1" lang="en" sz="1600"/>
              <a:t>Facebook: </a:t>
            </a:r>
            <a:r>
              <a:rPr lang="en" sz="1600"/>
              <a:t>Chicago Committee on Immigrant and Refugee Rights</a:t>
            </a:r>
            <a:endParaRPr sz="1600"/>
          </a:p>
          <a:p>
            <a:pPr indent="0" lvl="0" marL="0" rtl="0" algn="l">
              <a:spcBef>
                <a:spcPts val="1600"/>
              </a:spcBef>
              <a:spcAft>
                <a:spcPts val="0"/>
              </a:spcAft>
              <a:buNone/>
            </a:pPr>
            <a:r>
              <a:rPr lang="en" sz="1400"/>
              <a:t> </a:t>
            </a:r>
            <a:endParaRPr sz="1400"/>
          </a:p>
        </p:txBody>
      </p:sp>
      <p:sp>
        <p:nvSpPr>
          <p:cNvPr id="213" name="Google Shape;213;p35"/>
          <p:cNvSpPr txBox="1"/>
          <p:nvPr/>
        </p:nvSpPr>
        <p:spPr>
          <a:xfrm>
            <a:off x="2242525" y="2039150"/>
            <a:ext cx="32919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latin typeface="Open Sans"/>
              <a:ea typeface="Open Sans"/>
              <a:cs typeface="Open Sans"/>
              <a:sym typeface="Open Sans"/>
            </a:endParaRP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82" name="Shape 82"/>
        <p:cNvGrpSpPr/>
        <p:nvPr/>
      </p:nvGrpSpPr>
      <p:grpSpPr>
        <a:xfrm>
          <a:off x="0" y="0"/>
          <a:ext cx="0" cy="0"/>
          <a:chOff x="0" y="0"/>
          <a:chExt cx="0" cy="0"/>
        </a:xfrm>
      </p:grpSpPr>
      <p:sp>
        <p:nvSpPr>
          <p:cNvPr id="83" name="Google Shape;83;p16"/>
          <p:cNvSpPr txBox="1"/>
          <p:nvPr>
            <p:ph idx="1" type="body"/>
          </p:nvPr>
        </p:nvSpPr>
        <p:spPr>
          <a:xfrm>
            <a:off x="311700" y="1389600"/>
            <a:ext cx="6168900" cy="3179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sz="1600"/>
          </a:p>
          <a:p>
            <a:pPr indent="0" lvl="0" marL="0" rtl="0" algn="l">
              <a:spcBef>
                <a:spcPts val="1600"/>
              </a:spcBef>
              <a:spcAft>
                <a:spcPts val="0"/>
              </a:spcAft>
              <a:buNone/>
            </a:pPr>
            <a:r>
              <a:rPr lang="en" sz="1400"/>
              <a:t> </a:t>
            </a:r>
            <a:endParaRPr sz="1400"/>
          </a:p>
        </p:txBody>
      </p:sp>
      <p:sp>
        <p:nvSpPr>
          <p:cNvPr id="84" name="Google Shape;84;p16"/>
          <p:cNvSpPr txBox="1"/>
          <p:nvPr>
            <p:ph type="title"/>
          </p:nvPr>
        </p:nvSpPr>
        <p:spPr>
          <a:xfrm>
            <a:off x="311700" y="491500"/>
            <a:ext cx="8520600" cy="10509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3600"/>
              <a:t>About the Committee on Immigrant and Refugee Rights (CIRR)</a:t>
            </a:r>
            <a:endParaRPr/>
          </a:p>
        </p:txBody>
      </p:sp>
      <p:sp>
        <p:nvSpPr>
          <p:cNvPr id="85" name="Google Shape;85;p16"/>
          <p:cNvSpPr txBox="1"/>
          <p:nvPr/>
        </p:nvSpPr>
        <p:spPr>
          <a:xfrm>
            <a:off x="403250" y="1542400"/>
            <a:ext cx="4752900" cy="3508200"/>
          </a:xfrm>
          <a:prstGeom prst="rect">
            <a:avLst/>
          </a:prstGeom>
          <a:noFill/>
          <a:ln>
            <a:noFill/>
          </a:ln>
        </p:spPr>
        <p:txBody>
          <a:bodyPr anchorCtr="0" anchor="t" bIns="91425" lIns="91425" spcFirstLastPara="1" rIns="91425" wrap="square" tIns="91425">
            <a:noAutofit/>
          </a:bodyPr>
          <a:lstStyle/>
          <a:p>
            <a:pPr indent="-323850" lvl="0" marL="457200" rtl="0" algn="l">
              <a:lnSpc>
                <a:spcPct val="115000"/>
              </a:lnSpc>
              <a:spcBef>
                <a:spcPts val="0"/>
              </a:spcBef>
              <a:spcAft>
                <a:spcPts val="0"/>
              </a:spcAft>
              <a:buClr>
                <a:srgbClr val="434343"/>
              </a:buClr>
              <a:buSzPts val="1500"/>
              <a:buFont typeface="Arial"/>
              <a:buChar char="●"/>
            </a:pPr>
            <a:r>
              <a:rPr lang="en" sz="1500">
                <a:solidFill>
                  <a:srgbClr val="434343"/>
                </a:solidFill>
              </a:rPr>
              <a:t>For the 2023-2027 term, Alderperson Andre Vasquez (40th Ward) was appointed Chair of the Committee on Immigrant and Refugee Rights (CIRR).  </a:t>
            </a:r>
            <a:endParaRPr sz="1500">
              <a:solidFill>
                <a:srgbClr val="434343"/>
              </a:solidFill>
            </a:endParaRPr>
          </a:p>
          <a:p>
            <a:pPr indent="-323850" lvl="0" marL="457200" rtl="0" algn="l">
              <a:lnSpc>
                <a:spcPct val="115000"/>
              </a:lnSpc>
              <a:spcBef>
                <a:spcPts val="0"/>
              </a:spcBef>
              <a:spcAft>
                <a:spcPts val="0"/>
              </a:spcAft>
              <a:buClr>
                <a:srgbClr val="434343"/>
              </a:buClr>
              <a:buSzPts val="1500"/>
              <a:buFont typeface="Arial"/>
              <a:buChar char="●"/>
            </a:pPr>
            <a:r>
              <a:rPr lang="en" sz="1500">
                <a:solidFill>
                  <a:srgbClr val="434343"/>
                </a:solidFill>
              </a:rPr>
              <a:t>There are </a:t>
            </a:r>
            <a:r>
              <a:rPr lang="en" sz="1500" u="sng">
                <a:solidFill>
                  <a:srgbClr val="4FC3F7"/>
                </a:solidFill>
                <a:hlinkClick r:id="rId3">
                  <a:extLst>
                    <a:ext uri="{A12FA001-AC4F-418D-AE19-62706E023703}">
                      <ahyp:hlinkClr val="tx"/>
                    </a:ext>
                  </a:extLst>
                </a:hlinkClick>
              </a:rPr>
              <a:t>13 other Alders who sit on CIRR</a:t>
            </a:r>
            <a:r>
              <a:rPr lang="en" sz="1500">
                <a:solidFill>
                  <a:srgbClr val="434343"/>
                </a:solidFill>
              </a:rPr>
              <a:t>. Any legislation that CIRR passes must have at least 8 votes. Then 26 votes are needed to pass full council!</a:t>
            </a:r>
            <a:endParaRPr sz="1500">
              <a:solidFill>
                <a:srgbClr val="434343"/>
              </a:solidFill>
            </a:endParaRPr>
          </a:p>
          <a:p>
            <a:pPr indent="-323850" lvl="0" marL="457200" rtl="0" algn="l">
              <a:lnSpc>
                <a:spcPct val="115000"/>
              </a:lnSpc>
              <a:spcBef>
                <a:spcPts val="0"/>
              </a:spcBef>
              <a:spcAft>
                <a:spcPts val="0"/>
              </a:spcAft>
              <a:buClr>
                <a:srgbClr val="434343"/>
              </a:buClr>
              <a:buSzPts val="1500"/>
              <a:buFont typeface="Arial"/>
              <a:buChar char="●"/>
            </a:pPr>
            <a:r>
              <a:rPr lang="en" sz="1500">
                <a:solidFill>
                  <a:srgbClr val="434343"/>
                </a:solidFill>
              </a:rPr>
              <a:t>Legislative oversight, community engagement, operations auditing</a:t>
            </a:r>
            <a:endParaRPr sz="1500">
              <a:solidFill>
                <a:srgbClr val="434343"/>
              </a:solidFill>
            </a:endParaRPr>
          </a:p>
          <a:p>
            <a:pPr indent="-323850" lvl="1" marL="914400" rtl="0" algn="l">
              <a:lnSpc>
                <a:spcPct val="115000"/>
              </a:lnSpc>
              <a:spcBef>
                <a:spcPts val="0"/>
              </a:spcBef>
              <a:spcAft>
                <a:spcPts val="0"/>
              </a:spcAft>
              <a:buClr>
                <a:srgbClr val="434343"/>
              </a:buClr>
              <a:buSzPts val="1500"/>
              <a:buFont typeface="Arial"/>
              <a:buChar char="○"/>
            </a:pPr>
            <a:r>
              <a:rPr lang="en" sz="1500">
                <a:solidFill>
                  <a:srgbClr val="434343"/>
                </a:solidFill>
              </a:rPr>
              <a:t>Call To Action</a:t>
            </a:r>
            <a:endParaRPr sz="1500">
              <a:solidFill>
                <a:srgbClr val="434343"/>
              </a:solidFill>
            </a:endParaRPr>
          </a:p>
          <a:p>
            <a:pPr indent="-323850" lvl="0" marL="457200" rtl="0" algn="l">
              <a:lnSpc>
                <a:spcPct val="115000"/>
              </a:lnSpc>
              <a:spcBef>
                <a:spcPts val="0"/>
              </a:spcBef>
              <a:spcAft>
                <a:spcPts val="0"/>
              </a:spcAft>
              <a:buClr>
                <a:srgbClr val="434343"/>
              </a:buClr>
              <a:buSzPts val="1500"/>
              <a:buFont typeface="Arial"/>
              <a:buChar char="●"/>
            </a:pPr>
            <a:r>
              <a:rPr lang="en" sz="1500">
                <a:solidFill>
                  <a:srgbClr val="434343"/>
                </a:solidFill>
              </a:rPr>
              <a:t>3 staffers- budget was slashed by 10% by Mayor’s Office</a:t>
            </a:r>
            <a:endParaRPr sz="1500">
              <a:solidFill>
                <a:srgbClr val="434343"/>
              </a:solidFill>
            </a:endParaRPr>
          </a:p>
          <a:p>
            <a:pPr indent="0" lvl="0" marL="457200" rtl="0" algn="l">
              <a:lnSpc>
                <a:spcPct val="115000"/>
              </a:lnSpc>
              <a:spcBef>
                <a:spcPts val="0"/>
              </a:spcBef>
              <a:spcAft>
                <a:spcPts val="0"/>
              </a:spcAft>
              <a:buNone/>
            </a:pPr>
            <a:r>
              <a:t/>
            </a:r>
            <a:endParaRPr b="1" sz="1300">
              <a:solidFill>
                <a:srgbClr val="434343"/>
              </a:solidFill>
            </a:endParaRPr>
          </a:p>
          <a:p>
            <a:pPr indent="0" lvl="0" marL="0" rtl="0" algn="l">
              <a:lnSpc>
                <a:spcPct val="115000"/>
              </a:lnSpc>
              <a:spcBef>
                <a:spcPts val="0"/>
              </a:spcBef>
              <a:spcAft>
                <a:spcPts val="0"/>
              </a:spcAft>
              <a:buNone/>
            </a:pPr>
            <a:r>
              <a:t/>
            </a:r>
            <a:endParaRPr sz="1300">
              <a:solidFill>
                <a:srgbClr val="695D46"/>
              </a:solidFill>
              <a:latin typeface="Times New Roman"/>
              <a:ea typeface="Times New Roman"/>
              <a:cs typeface="Times New Roman"/>
              <a:sym typeface="Times New Roman"/>
            </a:endParaRPr>
          </a:p>
        </p:txBody>
      </p:sp>
      <p:pic>
        <p:nvPicPr>
          <p:cNvPr id="86" name="Google Shape;86;p16"/>
          <p:cNvPicPr preferRelativeResize="0"/>
          <p:nvPr/>
        </p:nvPicPr>
        <p:blipFill>
          <a:blip r:embed="rId4">
            <a:alphaModFix/>
          </a:blip>
          <a:stretch>
            <a:fillRect/>
          </a:stretch>
        </p:blipFill>
        <p:spPr>
          <a:xfrm>
            <a:off x="5156150" y="1729675"/>
            <a:ext cx="3728624" cy="249925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0" name="Shape 90"/>
        <p:cNvGrpSpPr/>
        <p:nvPr/>
      </p:nvGrpSpPr>
      <p:grpSpPr>
        <a:xfrm>
          <a:off x="0" y="0"/>
          <a:ext cx="0" cy="0"/>
          <a:chOff x="0" y="0"/>
          <a:chExt cx="0" cy="0"/>
        </a:xfrm>
      </p:grpSpPr>
      <p:sp>
        <p:nvSpPr>
          <p:cNvPr id="91" name="Google Shape;91;p17"/>
          <p:cNvSpPr txBox="1"/>
          <p:nvPr>
            <p:ph idx="1" type="body"/>
          </p:nvPr>
        </p:nvSpPr>
        <p:spPr>
          <a:xfrm>
            <a:off x="311700" y="1389600"/>
            <a:ext cx="6168900" cy="3179400"/>
          </a:xfrm>
          <a:prstGeom prst="rect">
            <a:avLst/>
          </a:prstGeom>
        </p:spPr>
        <p:txBody>
          <a:bodyPr anchorCtr="0" anchor="t" bIns="91425" lIns="91425" spcFirstLastPara="1" rIns="91425" wrap="square" tIns="91425">
            <a:normAutofit/>
          </a:bodyPr>
          <a:lstStyle/>
          <a:p>
            <a:pPr indent="0" lvl="0" marL="457200" rtl="0" algn="l">
              <a:spcBef>
                <a:spcPts val="0"/>
              </a:spcBef>
              <a:spcAft>
                <a:spcPts val="0"/>
              </a:spcAft>
              <a:buNone/>
            </a:pPr>
            <a:r>
              <a:t/>
            </a:r>
            <a:endParaRPr sz="1600"/>
          </a:p>
          <a:p>
            <a:pPr indent="0" lvl="0" marL="0" rtl="0" algn="l">
              <a:spcBef>
                <a:spcPts val="1600"/>
              </a:spcBef>
              <a:spcAft>
                <a:spcPts val="0"/>
              </a:spcAft>
              <a:buNone/>
            </a:pPr>
            <a:r>
              <a:rPr lang="en" sz="1400"/>
              <a:t> </a:t>
            </a:r>
            <a:endParaRPr sz="1400"/>
          </a:p>
        </p:txBody>
      </p:sp>
      <p:sp>
        <p:nvSpPr>
          <p:cNvPr id="92" name="Google Shape;92;p17"/>
          <p:cNvSpPr txBox="1"/>
          <p:nvPr>
            <p:ph type="title"/>
          </p:nvPr>
        </p:nvSpPr>
        <p:spPr>
          <a:xfrm>
            <a:off x="311700" y="234325"/>
            <a:ext cx="8520600" cy="6837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sz="3600"/>
              <a:t>Current CIRR Legislative Work</a:t>
            </a:r>
            <a:endParaRPr/>
          </a:p>
        </p:txBody>
      </p:sp>
      <p:sp>
        <p:nvSpPr>
          <p:cNvPr id="93" name="Google Shape;93;p17"/>
          <p:cNvSpPr txBox="1"/>
          <p:nvPr/>
        </p:nvSpPr>
        <p:spPr>
          <a:xfrm>
            <a:off x="311700" y="918025"/>
            <a:ext cx="8734800" cy="4048200"/>
          </a:xfrm>
          <a:prstGeom prst="rect">
            <a:avLst/>
          </a:prstGeom>
          <a:noFill/>
          <a:ln>
            <a:noFill/>
          </a:ln>
        </p:spPr>
        <p:txBody>
          <a:bodyPr anchorCtr="0" anchor="t" bIns="91425" lIns="91425" spcFirstLastPara="1" rIns="91425" wrap="square" tIns="91425">
            <a:noAutofit/>
          </a:bodyPr>
          <a:lstStyle/>
          <a:p>
            <a:pPr indent="-311150" lvl="0" marL="457200" marR="571500" rtl="0" algn="l">
              <a:lnSpc>
                <a:spcPct val="115000"/>
              </a:lnSpc>
              <a:spcBef>
                <a:spcPts val="1300"/>
              </a:spcBef>
              <a:spcAft>
                <a:spcPts val="0"/>
              </a:spcAft>
              <a:buClr>
                <a:srgbClr val="221715"/>
              </a:buClr>
              <a:buSzPts val="1300"/>
              <a:buFont typeface="Arial"/>
              <a:buChar char="●"/>
            </a:pPr>
            <a:r>
              <a:rPr lang="en" sz="1100">
                <a:solidFill>
                  <a:srgbClr val="221715"/>
                </a:solidFill>
                <a:highlight>
                  <a:schemeClr val="lt1"/>
                </a:highlight>
                <a:latin typeface="Roboto"/>
                <a:ea typeface="Roboto"/>
                <a:cs typeface="Roboto"/>
                <a:sym typeface="Roboto"/>
              </a:rPr>
              <a:t>Ald. Vasquez and Ald. Mike Rodriguez (22nd Ward) introduced a resolution (</a:t>
            </a:r>
            <a:r>
              <a:rPr lang="en" sz="1100" u="sng">
                <a:solidFill>
                  <a:srgbClr val="221715"/>
                </a:solidFill>
                <a:highlight>
                  <a:schemeClr val="lt1"/>
                </a:highlight>
                <a:latin typeface="Roboto"/>
                <a:ea typeface="Roboto"/>
                <a:cs typeface="Roboto"/>
                <a:sym typeface="Roboto"/>
                <a:hlinkClick r:id="rId3">
                  <a:extLst>
                    <a:ext uri="{A12FA001-AC4F-418D-AE19-62706E023703}">
                      <ahyp:hlinkClr val="tx"/>
                    </a:ext>
                  </a:extLst>
                </a:hlinkClick>
              </a:rPr>
              <a:t>R2025-0018798</a:t>
            </a:r>
            <a:r>
              <a:rPr lang="en" sz="1100">
                <a:solidFill>
                  <a:srgbClr val="221715"/>
                </a:solidFill>
                <a:highlight>
                  <a:schemeClr val="lt1"/>
                </a:highlight>
                <a:latin typeface="Roboto"/>
                <a:ea typeface="Roboto"/>
                <a:cs typeface="Roboto"/>
                <a:sym typeface="Roboto"/>
              </a:rPr>
              <a:t>) calling on the State of Illinois to prohibit federal agents from concealing their identity and requiring them to present identification and agency-identifying insignia.</a:t>
            </a:r>
            <a:endParaRPr sz="1100">
              <a:solidFill>
                <a:srgbClr val="221715"/>
              </a:solidFill>
              <a:highlight>
                <a:schemeClr val="lt1"/>
              </a:highlight>
              <a:latin typeface="Roboto"/>
              <a:ea typeface="Roboto"/>
              <a:cs typeface="Roboto"/>
              <a:sym typeface="Roboto"/>
            </a:endParaRPr>
          </a:p>
          <a:p>
            <a:pPr indent="-311150" lvl="0" marL="457200" marR="571500" rtl="0" algn="l">
              <a:lnSpc>
                <a:spcPct val="115000"/>
              </a:lnSpc>
              <a:spcBef>
                <a:spcPts val="0"/>
              </a:spcBef>
              <a:spcAft>
                <a:spcPts val="0"/>
              </a:spcAft>
              <a:buClr>
                <a:srgbClr val="221715"/>
              </a:buClr>
              <a:buSzPts val="1300"/>
              <a:buFont typeface="Arial"/>
              <a:buChar char="●"/>
            </a:pPr>
            <a:r>
              <a:rPr lang="en" sz="1100">
                <a:solidFill>
                  <a:srgbClr val="221715"/>
                </a:solidFill>
                <a:highlight>
                  <a:schemeClr val="lt1"/>
                </a:highlight>
                <a:latin typeface="Roboto"/>
                <a:ea typeface="Roboto"/>
                <a:cs typeface="Roboto"/>
                <a:sym typeface="Roboto"/>
              </a:rPr>
              <a:t>On June 4th 2025, many immigrants who were participating in the Alternatives to Detention (ATD) program received surprise texts for check-ins at the ISAP BI Building on S. Michigan Ave. When City staffers and Alders arrived on the scene to join organizers supporting these constituents being surprise detained and torn from their family members by the Department of Homeland Security (DHS), CPD was present and seemed to have a high level of interaction with DHS. This raised red flags around potential violations of Chicago’s </a:t>
            </a:r>
            <a:r>
              <a:rPr lang="en" sz="1100" u="sng">
                <a:solidFill>
                  <a:srgbClr val="221715"/>
                </a:solidFill>
                <a:highlight>
                  <a:schemeClr val="lt1"/>
                </a:highlight>
                <a:latin typeface="Roboto"/>
                <a:ea typeface="Roboto"/>
                <a:cs typeface="Roboto"/>
                <a:sym typeface="Roboto"/>
                <a:hlinkClick r:id="rId4">
                  <a:extLst>
                    <a:ext uri="{A12FA001-AC4F-418D-AE19-62706E023703}">
                      <ahyp:hlinkClr val="tx"/>
                    </a:ext>
                  </a:extLst>
                </a:hlinkClick>
              </a:rPr>
              <a:t>Welcoming City Ordinance</a:t>
            </a:r>
            <a:r>
              <a:rPr lang="en" sz="1100">
                <a:solidFill>
                  <a:srgbClr val="221715"/>
                </a:solidFill>
                <a:highlight>
                  <a:schemeClr val="lt1"/>
                </a:highlight>
                <a:latin typeface="Roboto"/>
                <a:ea typeface="Roboto"/>
                <a:cs typeface="Roboto"/>
                <a:sym typeface="Roboto"/>
              </a:rPr>
              <a:t>. Ald. Vasquez has therefore introduced an order (</a:t>
            </a:r>
            <a:r>
              <a:rPr lang="en" sz="1100" u="sng">
                <a:solidFill>
                  <a:srgbClr val="221715"/>
                </a:solidFill>
                <a:highlight>
                  <a:schemeClr val="lt1"/>
                </a:highlight>
                <a:latin typeface="Roboto"/>
                <a:ea typeface="Roboto"/>
                <a:cs typeface="Roboto"/>
                <a:sym typeface="Roboto"/>
                <a:hlinkClick r:id="rId5">
                  <a:extLst>
                    <a:ext uri="{A12FA001-AC4F-418D-AE19-62706E023703}">
                      <ahyp:hlinkClr val="tx"/>
                    </a:ext>
                  </a:extLst>
                </a:hlinkClick>
              </a:rPr>
              <a:t>Or2025-0017810</a:t>
            </a:r>
            <a:r>
              <a:rPr lang="en" sz="1100">
                <a:solidFill>
                  <a:srgbClr val="221715"/>
                </a:solidFill>
                <a:highlight>
                  <a:schemeClr val="lt1"/>
                </a:highlight>
                <a:latin typeface="Roboto"/>
                <a:ea typeface="Roboto"/>
                <a:cs typeface="Roboto"/>
                <a:sym typeface="Roboto"/>
              </a:rPr>
              <a:t>) to understand more about the City’s dispatch of CPD to this incident to make sure that Public Safety Departments are well-trained in ordinance compliance. The information released is </a:t>
            </a:r>
            <a:r>
              <a:rPr lang="en" sz="1100" u="sng">
                <a:solidFill>
                  <a:srgbClr val="221715"/>
                </a:solidFill>
                <a:highlight>
                  <a:schemeClr val="lt1"/>
                </a:highlight>
                <a:latin typeface="Roboto"/>
                <a:ea typeface="Roboto"/>
                <a:cs typeface="Roboto"/>
                <a:sym typeface="Roboto"/>
                <a:hlinkClick r:id="rId6">
                  <a:extLst>
                    <a:ext uri="{A12FA001-AC4F-418D-AE19-62706E023703}">
                      <ahyp:hlinkClr val="tx"/>
                    </a:ext>
                  </a:extLst>
                </a:hlinkClick>
              </a:rPr>
              <a:t>here</a:t>
            </a:r>
            <a:r>
              <a:rPr lang="en" sz="1100">
                <a:solidFill>
                  <a:srgbClr val="221715"/>
                </a:solidFill>
                <a:highlight>
                  <a:schemeClr val="lt1"/>
                </a:highlight>
                <a:latin typeface="Roboto"/>
                <a:ea typeface="Roboto"/>
                <a:cs typeface="Roboto"/>
                <a:sym typeface="Roboto"/>
              </a:rPr>
              <a:t>.</a:t>
            </a:r>
            <a:endParaRPr sz="1100">
              <a:solidFill>
                <a:srgbClr val="221715"/>
              </a:solidFill>
              <a:highlight>
                <a:schemeClr val="lt1"/>
              </a:highlight>
              <a:latin typeface="Roboto"/>
              <a:ea typeface="Roboto"/>
              <a:cs typeface="Roboto"/>
              <a:sym typeface="Roboto"/>
            </a:endParaRPr>
          </a:p>
          <a:p>
            <a:pPr indent="-311150" lvl="0" marL="457200" rtl="0" algn="l">
              <a:lnSpc>
                <a:spcPct val="115000"/>
              </a:lnSpc>
              <a:spcBef>
                <a:spcPts val="0"/>
              </a:spcBef>
              <a:spcAft>
                <a:spcPts val="0"/>
              </a:spcAft>
              <a:buClr>
                <a:srgbClr val="221715"/>
              </a:buClr>
              <a:buSzPts val="1300"/>
              <a:buFont typeface="Open Sans"/>
              <a:buChar char="●"/>
            </a:pPr>
            <a:r>
              <a:rPr lang="en" sz="1100">
                <a:solidFill>
                  <a:srgbClr val="221715"/>
                </a:solidFill>
                <a:highlight>
                  <a:schemeClr val="lt1"/>
                </a:highlight>
                <a:latin typeface="Roboto"/>
                <a:ea typeface="Roboto"/>
                <a:cs typeface="Roboto"/>
                <a:sym typeface="Roboto"/>
              </a:rPr>
              <a:t>Ald. Vasquez was notified of a DHS FOIA request to the City that was responded to by a CPD FOIA officer that included arrest records of immigrants with names, places of birth, pictures, and home addresses. In response to this, Ald. Vasquez introduced an ordinance (</a:t>
            </a:r>
            <a:r>
              <a:rPr lang="en" sz="1100" u="sng">
                <a:solidFill>
                  <a:srgbClr val="221715"/>
                </a:solidFill>
                <a:highlight>
                  <a:schemeClr val="lt1"/>
                </a:highlight>
                <a:latin typeface="Roboto"/>
                <a:ea typeface="Roboto"/>
                <a:cs typeface="Roboto"/>
                <a:sym typeface="Roboto"/>
                <a:hlinkClick r:id="rId7">
                  <a:extLst>
                    <a:ext uri="{A12FA001-AC4F-418D-AE19-62706E023703}">
                      <ahyp:hlinkClr val="tx"/>
                    </a:ext>
                  </a:extLst>
                </a:hlinkClick>
              </a:rPr>
              <a:t>O2025-0018168</a:t>
            </a:r>
            <a:r>
              <a:rPr lang="en" sz="1100">
                <a:solidFill>
                  <a:srgbClr val="221715"/>
                </a:solidFill>
                <a:highlight>
                  <a:schemeClr val="lt1"/>
                </a:highlight>
                <a:latin typeface="Roboto"/>
                <a:ea typeface="Roboto"/>
                <a:cs typeface="Roboto"/>
                <a:sym typeface="Roboto"/>
              </a:rPr>
              <a:t>) for the Executive Director of the Office of Public Safety and Administration to provide monthly reports to the Chair of the Committee on Immigrant and Refugee Rights to understand FOIA patterns of inquiry by the federal government and to make sure the appropriate redactions to protect personally identifiable information in accordance with FOIA law are being followed in responses. This was referred to the Committee on Public Safety.</a:t>
            </a:r>
            <a:endParaRPr sz="1100">
              <a:solidFill>
                <a:srgbClr val="221715"/>
              </a:solidFill>
              <a:highlight>
                <a:schemeClr val="lt1"/>
              </a:highlight>
              <a:latin typeface="Roboto"/>
              <a:ea typeface="Roboto"/>
              <a:cs typeface="Roboto"/>
              <a:sym typeface="Roboto"/>
            </a:endParaRPr>
          </a:p>
          <a:p>
            <a:pPr indent="-298450" lvl="0" marL="457200" rtl="0" algn="l">
              <a:lnSpc>
                <a:spcPct val="115000"/>
              </a:lnSpc>
              <a:spcBef>
                <a:spcPts val="0"/>
              </a:spcBef>
              <a:spcAft>
                <a:spcPts val="0"/>
              </a:spcAft>
              <a:buClr>
                <a:srgbClr val="221715"/>
              </a:buClr>
              <a:buSzPts val="1100"/>
              <a:buFont typeface="Roboto"/>
              <a:buChar char="●"/>
            </a:pPr>
            <a:r>
              <a:rPr lang="en" sz="1100">
                <a:solidFill>
                  <a:srgbClr val="221715"/>
                </a:solidFill>
                <a:highlight>
                  <a:schemeClr val="lt1"/>
                </a:highlight>
                <a:latin typeface="Roboto"/>
                <a:ea typeface="Roboto"/>
                <a:cs typeface="Roboto"/>
                <a:sym typeface="Roboto"/>
              </a:rPr>
              <a:t>Following the above-mentioned disclosure of sensitive data, Ald. Vasquez introduced a resolution (</a:t>
            </a:r>
            <a:r>
              <a:rPr lang="en" sz="1100" u="sng">
                <a:solidFill>
                  <a:srgbClr val="221715"/>
                </a:solidFill>
                <a:highlight>
                  <a:schemeClr val="lt1"/>
                </a:highlight>
                <a:latin typeface="Roboto"/>
                <a:ea typeface="Roboto"/>
                <a:cs typeface="Roboto"/>
                <a:sym typeface="Roboto"/>
                <a:hlinkClick r:id="rId8">
                  <a:extLst>
                    <a:ext uri="{A12FA001-AC4F-418D-AE19-62706E023703}">
                      <ahyp:hlinkClr val="tx"/>
                    </a:ext>
                  </a:extLst>
                </a:hlinkClick>
              </a:rPr>
              <a:t>R2025-0018172</a:t>
            </a:r>
            <a:r>
              <a:rPr lang="en" sz="1100">
                <a:solidFill>
                  <a:srgbClr val="221715"/>
                </a:solidFill>
                <a:highlight>
                  <a:schemeClr val="lt1"/>
                </a:highlight>
                <a:latin typeface="Roboto"/>
                <a:ea typeface="Roboto"/>
                <a:cs typeface="Roboto"/>
                <a:sym typeface="Roboto"/>
              </a:rPr>
              <a:t>) calling on all City departments and offices that respond to Freedom of Information Act requests to discuss internal training, response policies and public maintenance of FOIA records to make sure the Bodily Autonomy and Welcoming City Ordinances are not undermined. This was referred to the Committee on Ethics and Government Oversight and we hope to work with Chair Martin to hear this item.</a:t>
            </a:r>
            <a:endParaRPr sz="1100">
              <a:solidFill>
                <a:srgbClr val="221715"/>
              </a:solidFill>
              <a:highlight>
                <a:schemeClr val="lt1"/>
              </a:highlight>
              <a:latin typeface="Roboto"/>
              <a:ea typeface="Roboto"/>
              <a:cs typeface="Roboto"/>
              <a:sym typeface="Roboto"/>
            </a:endParaRPr>
          </a:p>
          <a:p>
            <a:pPr indent="0" lvl="0" marL="457200" rtl="0" algn="l">
              <a:lnSpc>
                <a:spcPct val="115000"/>
              </a:lnSpc>
              <a:spcBef>
                <a:spcPts val="0"/>
              </a:spcBef>
              <a:spcAft>
                <a:spcPts val="0"/>
              </a:spcAft>
              <a:buNone/>
            </a:pPr>
            <a:r>
              <a:t/>
            </a:r>
            <a:endParaRPr b="1" sz="1300">
              <a:solidFill>
                <a:srgbClr val="434343"/>
              </a:solidFill>
              <a:highlight>
                <a:schemeClr val="lt1"/>
              </a:highlight>
            </a:endParaRPr>
          </a:p>
          <a:p>
            <a:pPr indent="0" lvl="0" marL="0" rtl="0" algn="l">
              <a:lnSpc>
                <a:spcPct val="115000"/>
              </a:lnSpc>
              <a:spcBef>
                <a:spcPts val="0"/>
              </a:spcBef>
              <a:spcAft>
                <a:spcPts val="0"/>
              </a:spcAft>
              <a:buNone/>
            </a:pPr>
            <a:r>
              <a:t/>
            </a:r>
            <a:endParaRPr sz="1300">
              <a:solidFill>
                <a:srgbClr val="695D46"/>
              </a:solidFill>
              <a:latin typeface="Times New Roman"/>
              <a:ea typeface="Times New Roman"/>
              <a:cs typeface="Times New Roman"/>
              <a:sym typeface="Times New Roman"/>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97" name="Shape 97"/>
        <p:cNvGrpSpPr/>
        <p:nvPr/>
      </p:nvGrpSpPr>
      <p:grpSpPr>
        <a:xfrm>
          <a:off x="0" y="0"/>
          <a:ext cx="0" cy="0"/>
          <a:chOff x="0" y="0"/>
          <a:chExt cx="0" cy="0"/>
        </a:xfrm>
      </p:grpSpPr>
      <p:sp>
        <p:nvSpPr>
          <p:cNvPr id="98" name="Google Shape;98;p18"/>
          <p:cNvSpPr txBox="1"/>
          <p:nvPr>
            <p:ph type="title"/>
          </p:nvPr>
        </p:nvSpPr>
        <p:spPr>
          <a:xfrm>
            <a:off x="311700" y="491500"/>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Key Immigration Agencies </a:t>
            </a:r>
            <a:endParaRPr/>
          </a:p>
        </p:txBody>
      </p:sp>
      <p:sp>
        <p:nvSpPr>
          <p:cNvPr id="99" name="Google Shape;99;p18"/>
          <p:cNvSpPr txBox="1"/>
          <p:nvPr>
            <p:ph idx="1" type="body"/>
          </p:nvPr>
        </p:nvSpPr>
        <p:spPr>
          <a:xfrm>
            <a:off x="388500" y="1198900"/>
            <a:ext cx="8443800" cy="3839100"/>
          </a:xfrm>
          <a:prstGeom prst="rect">
            <a:avLst/>
          </a:prstGeom>
          <a:ln>
            <a:noFill/>
          </a:ln>
        </p:spPr>
        <p:txBody>
          <a:bodyPr anchorCtr="0" anchor="t" bIns="91425" lIns="91425" spcFirstLastPara="1" rIns="91425" wrap="square" tIns="91425">
            <a:normAutofit/>
          </a:bodyPr>
          <a:lstStyle/>
          <a:p>
            <a:pPr indent="0" lvl="0" marL="0" rtl="0" algn="l">
              <a:lnSpc>
                <a:spcPct val="90000"/>
              </a:lnSpc>
              <a:spcBef>
                <a:spcPts val="0"/>
              </a:spcBef>
              <a:spcAft>
                <a:spcPts val="0"/>
              </a:spcAft>
              <a:buNone/>
            </a:pPr>
            <a:r>
              <a:rPr lang="en" sz="1900">
                <a:latin typeface="PT Sans Narrow"/>
                <a:ea typeface="PT Sans Narrow"/>
                <a:cs typeface="PT Sans Narrow"/>
                <a:sym typeface="PT Sans Narrow"/>
              </a:rPr>
              <a:t>Here are the key immigration agencies and their roles:</a:t>
            </a:r>
            <a:endParaRPr sz="1900">
              <a:latin typeface="PT Sans Narrow"/>
              <a:ea typeface="PT Sans Narrow"/>
              <a:cs typeface="PT Sans Narrow"/>
              <a:sym typeface="PT Sans Narrow"/>
            </a:endParaRPr>
          </a:p>
          <a:p>
            <a:pPr indent="-336550" lvl="0" marL="457200" rtl="0" algn="l">
              <a:spcBef>
                <a:spcPts val="1200"/>
              </a:spcBef>
              <a:spcAft>
                <a:spcPts val="0"/>
              </a:spcAft>
              <a:buClr>
                <a:schemeClr val="dk2"/>
              </a:buClr>
              <a:buSzPts val="1700"/>
              <a:buFont typeface="Arial"/>
              <a:buChar char="●"/>
            </a:pPr>
            <a:r>
              <a:rPr b="1" lang="en" sz="1700">
                <a:latin typeface="PT Sans Narrow"/>
                <a:ea typeface="PT Sans Narrow"/>
                <a:cs typeface="PT Sans Narrow"/>
                <a:sym typeface="PT Sans Narrow"/>
              </a:rPr>
              <a:t>USCIS (United States Citizenship and Immigration Services):</a:t>
            </a:r>
            <a:r>
              <a:rPr lang="en" sz="1700">
                <a:latin typeface="PT Sans Narrow"/>
                <a:ea typeface="PT Sans Narrow"/>
                <a:cs typeface="PT Sans Narrow"/>
                <a:sym typeface="PT Sans Narrow"/>
              </a:rPr>
              <a:t> This U.S. federal agency is responsible for processing immigration applications.</a:t>
            </a:r>
            <a:endParaRPr sz="1700">
              <a:latin typeface="PT Sans Narrow"/>
              <a:ea typeface="PT Sans Narrow"/>
              <a:cs typeface="PT Sans Narrow"/>
              <a:sym typeface="PT Sans Narrow"/>
            </a:endParaRPr>
          </a:p>
          <a:p>
            <a:pPr indent="-336550" lvl="0" marL="457200" rtl="0" algn="l">
              <a:spcBef>
                <a:spcPts val="0"/>
              </a:spcBef>
              <a:spcAft>
                <a:spcPts val="0"/>
              </a:spcAft>
              <a:buClr>
                <a:schemeClr val="dk2"/>
              </a:buClr>
              <a:buSzPts val="1700"/>
              <a:buFont typeface="Arial"/>
              <a:buChar char="●"/>
            </a:pPr>
            <a:r>
              <a:rPr b="1" lang="en" sz="1700">
                <a:latin typeface="PT Sans Narrow"/>
                <a:ea typeface="PT Sans Narrow"/>
                <a:cs typeface="PT Sans Narrow"/>
                <a:sym typeface="PT Sans Narrow"/>
              </a:rPr>
              <a:t>ICE (Immigration and Customs Enforcement):</a:t>
            </a:r>
            <a:r>
              <a:rPr lang="en" sz="1700">
                <a:latin typeface="PT Sans Narrow"/>
                <a:ea typeface="PT Sans Narrow"/>
                <a:cs typeface="PT Sans Narrow"/>
                <a:sym typeface="PT Sans Narrow"/>
              </a:rPr>
              <a:t> This U.S. federal agency is responsible for enforcing immigration laws, including detention and deportation.</a:t>
            </a:r>
            <a:endParaRPr sz="1700">
              <a:latin typeface="PT Sans Narrow"/>
              <a:ea typeface="PT Sans Narrow"/>
              <a:cs typeface="PT Sans Narrow"/>
              <a:sym typeface="PT Sans Narrow"/>
            </a:endParaRPr>
          </a:p>
          <a:p>
            <a:pPr indent="-336550" lvl="0" marL="457200" rtl="0" algn="l">
              <a:spcBef>
                <a:spcPts val="0"/>
              </a:spcBef>
              <a:spcAft>
                <a:spcPts val="0"/>
              </a:spcAft>
              <a:buClr>
                <a:schemeClr val="dk2"/>
              </a:buClr>
              <a:buSzPts val="1700"/>
              <a:buFont typeface="Arial"/>
              <a:buChar char="●"/>
            </a:pPr>
            <a:r>
              <a:rPr b="1" lang="en" sz="1700">
                <a:latin typeface="PT Sans Narrow"/>
                <a:ea typeface="PT Sans Narrow"/>
                <a:cs typeface="PT Sans Narrow"/>
                <a:sym typeface="PT Sans Narrow"/>
              </a:rPr>
              <a:t>CBP (Customs and Border Protection):</a:t>
            </a:r>
            <a:r>
              <a:rPr lang="en" sz="1700">
                <a:latin typeface="PT Sans Narrow"/>
                <a:ea typeface="PT Sans Narrow"/>
                <a:cs typeface="PT Sans Narrow"/>
                <a:sym typeface="PT Sans Narrow"/>
              </a:rPr>
              <a:t> This U.S. agency enforces customs, immigration, and agricultural laws and regulations at U.S. ports of entry.</a:t>
            </a:r>
            <a:endParaRPr sz="1700">
              <a:latin typeface="PT Sans Narrow"/>
              <a:ea typeface="PT Sans Narrow"/>
              <a:cs typeface="PT Sans Narrow"/>
              <a:sym typeface="PT Sans Narrow"/>
            </a:endParaRPr>
          </a:p>
          <a:p>
            <a:pPr indent="-336550" lvl="0" marL="457200" rtl="0" algn="l">
              <a:spcBef>
                <a:spcPts val="0"/>
              </a:spcBef>
              <a:spcAft>
                <a:spcPts val="0"/>
              </a:spcAft>
              <a:buClr>
                <a:schemeClr val="dk2"/>
              </a:buClr>
              <a:buSzPts val="1700"/>
              <a:buFont typeface="Arial"/>
              <a:buChar char="●"/>
            </a:pPr>
            <a:r>
              <a:rPr b="1" lang="en" sz="1700">
                <a:latin typeface="PT Sans Narrow"/>
                <a:ea typeface="PT Sans Narrow"/>
                <a:cs typeface="PT Sans Narrow"/>
                <a:sym typeface="PT Sans Narrow"/>
              </a:rPr>
              <a:t>EOIR (Executive Office of Immigration Review):</a:t>
            </a:r>
            <a:r>
              <a:rPr lang="en" sz="1700">
                <a:latin typeface="PT Sans Narrow"/>
                <a:ea typeface="PT Sans Narrow"/>
                <a:cs typeface="PT Sans Narrow"/>
                <a:sym typeface="PT Sans Narrow"/>
              </a:rPr>
              <a:t> This refers to the immigration court where individuals can present their case before a judge and government attorneys. The judge determines the cases and can order deportation.</a:t>
            </a:r>
            <a:endParaRPr sz="1800">
              <a:solidFill>
                <a:srgbClr val="000000"/>
              </a:solidFill>
              <a:latin typeface="Arial"/>
              <a:ea typeface="Arial"/>
              <a:cs typeface="Arial"/>
              <a:sym typeface="Arial"/>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3" name="Shape 103"/>
        <p:cNvGrpSpPr/>
        <p:nvPr/>
      </p:nvGrpSpPr>
      <p:grpSpPr>
        <a:xfrm>
          <a:off x="0" y="0"/>
          <a:ext cx="0" cy="0"/>
          <a:chOff x="0" y="0"/>
          <a:chExt cx="0" cy="0"/>
        </a:xfrm>
      </p:grpSpPr>
      <p:sp>
        <p:nvSpPr>
          <p:cNvPr id="104" name="Google Shape;104;p19"/>
          <p:cNvSpPr txBox="1"/>
          <p:nvPr>
            <p:ph type="title"/>
          </p:nvPr>
        </p:nvSpPr>
        <p:spPr>
          <a:xfrm>
            <a:off x="311700" y="445025"/>
            <a:ext cx="8520600" cy="7074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SzPts val="990"/>
              <a:buNone/>
            </a:pPr>
            <a:r>
              <a:rPr lang="en" sz="2740"/>
              <a:t>How is</a:t>
            </a:r>
            <a:r>
              <a:rPr lang="en" sz="2740"/>
              <a:t> This Federal Administration Changing Immigration Norms? </a:t>
            </a:r>
            <a:endParaRPr sz="2740"/>
          </a:p>
        </p:txBody>
      </p:sp>
      <p:sp>
        <p:nvSpPr>
          <p:cNvPr id="105" name="Google Shape;105;p19"/>
          <p:cNvSpPr txBox="1"/>
          <p:nvPr>
            <p:ph idx="1" type="body"/>
          </p:nvPr>
        </p:nvSpPr>
        <p:spPr>
          <a:xfrm>
            <a:off x="241825" y="1034925"/>
            <a:ext cx="8520600" cy="4006200"/>
          </a:xfrm>
          <a:prstGeom prst="rect">
            <a:avLst/>
          </a:prstGeom>
        </p:spPr>
        <p:txBody>
          <a:bodyPr anchorCtr="0" anchor="t" bIns="91425" lIns="91425" spcFirstLastPara="1" rIns="91425" wrap="square" tIns="91425">
            <a:normAutofit fontScale="25000"/>
          </a:bodyPr>
          <a:lstStyle/>
          <a:p>
            <a:pPr indent="0" lvl="0" marL="0" rtl="0" algn="l">
              <a:lnSpc>
                <a:spcPct val="90000"/>
              </a:lnSpc>
              <a:spcBef>
                <a:spcPts val="0"/>
              </a:spcBef>
              <a:spcAft>
                <a:spcPts val="0"/>
              </a:spcAft>
              <a:buNone/>
            </a:pPr>
            <a:r>
              <a:t/>
            </a:r>
            <a:endParaRPr sz="2018">
              <a:solidFill>
                <a:srgbClr val="000000"/>
              </a:solidFill>
              <a:latin typeface="Arial"/>
              <a:ea typeface="Arial"/>
              <a:cs typeface="Arial"/>
              <a:sym typeface="Arial"/>
            </a:endParaRPr>
          </a:p>
          <a:p>
            <a:pPr indent="0" lvl="0" marL="0" rtl="0" algn="l">
              <a:lnSpc>
                <a:spcPct val="90000"/>
              </a:lnSpc>
              <a:spcBef>
                <a:spcPts val="0"/>
              </a:spcBef>
              <a:spcAft>
                <a:spcPts val="0"/>
              </a:spcAft>
              <a:buNone/>
            </a:pPr>
            <a:r>
              <a:t/>
            </a:r>
            <a:endParaRPr sz="4800">
              <a:solidFill>
                <a:srgbClr val="000000"/>
              </a:solidFill>
              <a:latin typeface="Arial"/>
              <a:ea typeface="Arial"/>
              <a:cs typeface="Arial"/>
              <a:sym typeface="Arial"/>
            </a:endParaRPr>
          </a:p>
          <a:p>
            <a:pPr indent="-330200" lvl="0" marL="457200" rtl="0" algn="l">
              <a:lnSpc>
                <a:spcPct val="90000"/>
              </a:lnSpc>
              <a:spcBef>
                <a:spcPts val="0"/>
              </a:spcBef>
              <a:spcAft>
                <a:spcPts val="0"/>
              </a:spcAft>
              <a:buSzPct val="100000"/>
              <a:buFont typeface="PT Sans Narrow"/>
              <a:buChar char="●"/>
            </a:pPr>
            <a:r>
              <a:rPr lang="en" sz="6400">
                <a:latin typeface="PT Sans Narrow"/>
                <a:ea typeface="PT Sans Narrow"/>
                <a:cs typeface="PT Sans Narrow"/>
                <a:sym typeface="PT Sans Narrow"/>
              </a:rPr>
              <a:t> Jan. 20, Executive Order: empowers the Secretary of Homeland Security (Kristi Noem) to change policies, direct agencies, and set priorities. </a:t>
            </a:r>
            <a:endParaRPr sz="6400">
              <a:latin typeface="PT Sans Narrow"/>
              <a:ea typeface="PT Sans Narrow"/>
              <a:cs typeface="PT Sans Narrow"/>
              <a:sym typeface="PT Sans Narrow"/>
            </a:endParaRPr>
          </a:p>
          <a:p>
            <a:pPr indent="0" lvl="0" marL="457200" rtl="0" algn="l">
              <a:lnSpc>
                <a:spcPct val="90000"/>
              </a:lnSpc>
              <a:spcBef>
                <a:spcPts val="0"/>
              </a:spcBef>
              <a:spcAft>
                <a:spcPts val="0"/>
              </a:spcAft>
              <a:buNone/>
            </a:pPr>
            <a:r>
              <a:t/>
            </a:r>
            <a:endParaRPr sz="6400">
              <a:latin typeface="PT Sans Narrow"/>
              <a:ea typeface="PT Sans Narrow"/>
              <a:cs typeface="PT Sans Narrow"/>
              <a:sym typeface="PT Sans Narrow"/>
            </a:endParaRPr>
          </a:p>
          <a:p>
            <a:pPr indent="-330200" lvl="0" marL="457200" rtl="0" algn="l">
              <a:lnSpc>
                <a:spcPct val="90000"/>
              </a:lnSpc>
              <a:spcBef>
                <a:spcPts val="0"/>
              </a:spcBef>
              <a:spcAft>
                <a:spcPts val="0"/>
              </a:spcAft>
              <a:buSzPct val="100000"/>
              <a:buFont typeface="Arial"/>
              <a:buChar char="●"/>
            </a:pPr>
            <a:r>
              <a:rPr lang="en" sz="6400">
                <a:latin typeface="PT Sans Narrow"/>
                <a:ea typeface="PT Sans Narrow"/>
                <a:cs typeface="PT Sans Narrow"/>
                <a:sym typeface="PT Sans Narrow"/>
              </a:rPr>
              <a:t>Ja</a:t>
            </a:r>
            <a:r>
              <a:rPr lang="en" sz="6400">
                <a:latin typeface="PT Sans Narrow"/>
                <a:ea typeface="PT Sans Narrow"/>
                <a:cs typeface="PT Sans Narrow"/>
                <a:sym typeface="PT Sans Narrow"/>
              </a:rPr>
              <a:t>n 22, </a:t>
            </a:r>
            <a:r>
              <a:rPr lang="en" sz="6400">
                <a:latin typeface="PT Sans Narrow"/>
                <a:ea typeface="PT Sans Narrow"/>
                <a:cs typeface="PT Sans Narrow"/>
                <a:sym typeface="PT Sans Narrow"/>
              </a:rPr>
              <a:t>Officially deputizes other federal agencies, such as</a:t>
            </a:r>
            <a:r>
              <a:rPr b="1" lang="en" sz="6400">
                <a:latin typeface="PT Sans Narrow"/>
                <a:ea typeface="PT Sans Narrow"/>
                <a:cs typeface="PT Sans Narrow"/>
                <a:sym typeface="PT Sans Narrow"/>
              </a:rPr>
              <a:t>:</a:t>
            </a:r>
            <a:endParaRPr b="1" sz="6400">
              <a:latin typeface="PT Sans Narrow"/>
              <a:ea typeface="PT Sans Narrow"/>
              <a:cs typeface="PT Sans Narrow"/>
              <a:sym typeface="PT Sans Narrow"/>
            </a:endParaRPr>
          </a:p>
          <a:p>
            <a:pPr indent="0" lvl="0" marL="457200" rtl="0" algn="l">
              <a:lnSpc>
                <a:spcPct val="90000"/>
              </a:lnSpc>
              <a:spcBef>
                <a:spcPts val="0"/>
              </a:spcBef>
              <a:spcAft>
                <a:spcPts val="0"/>
              </a:spcAft>
              <a:buNone/>
            </a:pPr>
            <a:r>
              <a:t/>
            </a:r>
            <a:endParaRPr b="1" sz="6400">
              <a:latin typeface="PT Sans Narrow"/>
              <a:ea typeface="PT Sans Narrow"/>
              <a:cs typeface="PT Sans Narrow"/>
              <a:sym typeface="PT Sans Narrow"/>
            </a:endParaRPr>
          </a:p>
          <a:p>
            <a:pPr indent="-330200" lvl="1" marL="914400" rtl="0" algn="l">
              <a:lnSpc>
                <a:spcPct val="90000"/>
              </a:lnSpc>
              <a:spcBef>
                <a:spcPts val="0"/>
              </a:spcBef>
              <a:spcAft>
                <a:spcPts val="0"/>
              </a:spcAft>
              <a:buSzPct val="100000"/>
              <a:buFont typeface="Arial"/>
              <a:buChar char="○"/>
            </a:pPr>
            <a:r>
              <a:rPr b="1" lang="en" sz="6400">
                <a:latin typeface="PT Sans Narrow"/>
                <a:ea typeface="PT Sans Narrow"/>
                <a:cs typeface="PT Sans Narrow"/>
                <a:sym typeface="PT Sans Narrow"/>
              </a:rPr>
              <a:t>ATF</a:t>
            </a:r>
            <a:r>
              <a:rPr lang="en" sz="6400">
                <a:latin typeface="PT Sans Narrow"/>
                <a:ea typeface="PT Sans Narrow"/>
                <a:cs typeface="PT Sans Narrow"/>
                <a:sym typeface="PT Sans Narrow"/>
              </a:rPr>
              <a:t> - Alcohol, Tobacco, and Firearms</a:t>
            </a:r>
            <a:r>
              <a:rPr b="1" lang="en" sz="6400">
                <a:latin typeface="PT Sans Narrow"/>
                <a:ea typeface="PT Sans Narrow"/>
                <a:cs typeface="PT Sans Narrow"/>
                <a:sym typeface="PT Sans Narrow"/>
              </a:rPr>
              <a:t> DEA</a:t>
            </a:r>
            <a:r>
              <a:rPr lang="en" sz="6400">
                <a:latin typeface="PT Sans Narrow"/>
                <a:ea typeface="PT Sans Narrow"/>
                <a:cs typeface="PT Sans Narrow"/>
                <a:sym typeface="PT Sans Narrow"/>
              </a:rPr>
              <a:t> - Drug Enforcement Agency</a:t>
            </a:r>
            <a:r>
              <a:rPr b="1" lang="en" sz="6400">
                <a:latin typeface="PT Sans Narrow"/>
                <a:ea typeface="PT Sans Narrow"/>
                <a:cs typeface="PT Sans Narrow"/>
                <a:sym typeface="PT Sans Narrow"/>
              </a:rPr>
              <a:t> FBI</a:t>
            </a:r>
            <a:r>
              <a:rPr lang="en" sz="6400">
                <a:latin typeface="PT Sans Narrow"/>
                <a:ea typeface="PT Sans Narrow"/>
                <a:cs typeface="PT Sans Narrow"/>
                <a:sym typeface="PT Sans Narrow"/>
              </a:rPr>
              <a:t> - Federal Bureau of Investigations US Mar</a:t>
            </a:r>
            <a:r>
              <a:rPr lang="en" sz="6400">
                <a:latin typeface="PT Sans Narrow"/>
                <a:ea typeface="PT Sans Narrow"/>
                <a:cs typeface="PT Sans Narrow"/>
                <a:sym typeface="PT Sans Narrow"/>
              </a:rPr>
              <a:t>s</a:t>
            </a:r>
            <a:r>
              <a:rPr lang="en" sz="6400">
                <a:latin typeface="PT Sans Narrow"/>
                <a:ea typeface="PT Sans Narrow"/>
                <a:cs typeface="PT Sans Narrow"/>
                <a:sym typeface="PT Sans Narrow"/>
              </a:rPr>
              <a:t>hals </a:t>
            </a:r>
            <a:r>
              <a:rPr b="1" lang="en" sz="6400">
                <a:latin typeface="PT Sans Narrow"/>
                <a:ea typeface="PT Sans Narrow"/>
                <a:cs typeface="PT Sans Narrow"/>
                <a:sym typeface="PT Sans Narrow"/>
              </a:rPr>
              <a:t>ERO</a:t>
            </a:r>
            <a:r>
              <a:rPr lang="en" sz="6400">
                <a:latin typeface="PT Sans Narrow"/>
                <a:ea typeface="PT Sans Narrow"/>
                <a:cs typeface="PT Sans Narrow"/>
                <a:sym typeface="PT Sans Narrow"/>
              </a:rPr>
              <a:t> - Enforcement Removal Operations</a:t>
            </a:r>
            <a:r>
              <a:rPr b="1" lang="en" sz="6400">
                <a:latin typeface="PT Sans Narrow"/>
                <a:ea typeface="PT Sans Narrow"/>
                <a:cs typeface="PT Sans Narrow"/>
                <a:sym typeface="PT Sans Narrow"/>
              </a:rPr>
              <a:t> DHS</a:t>
            </a:r>
            <a:r>
              <a:rPr lang="en" sz="6400">
                <a:latin typeface="PT Sans Narrow"/>
                <a:ea typeface="PT Sans Narrow"/>
                <a:cs typeface="PT Sans Narrow"/>
                <a:sym typeface="PT Sans Narrow"/>
              </a:rPr>
              <a:t> - Department of Homeland Security </a:t>
            </a:r>
            <a:r>
              <a:rPr b="1" lang="en" sz="6400">
                <a:latin typeface="PT Sans Narrow"/>
                <a:ea typeface="PT Sans Narrow"/>
                <a:cs typeface="PT Sans Narrow"/>
                <a:sym typeface="PT Sans Narrow"/>
              </a:rPr>
              <a:t>ICE</a:t>
            </a:r>
            <a:r>
              <a:rPr lang="en" sz="6400">
                <a:latin typeface="PT Sans Narrow"/>
                <a:ea typeface="PT Sans Narrow"/>
                <a:cs typeface="PT Sans Narrow"/>
                <a:sym typeface="PT Sans Narrow"/>
              </a:rPr>
              <a:t> - Immigration &amp; Customs Enforcement </a:t>
            </a:r>
            <a:r>
              <a:rPr b="1" lang="en" sz="6400">
                <a:latin typeface="PT Sans Narrow"/>
                <a:ea typeface="PT Sans Narrow"/>
                <a:cs typeface="PT Sans Narrow"/>
                <a:sym typeface="PT Sans Narrow"/>
              </a:rPr>
              <a:t>HSI</a:t>
            </a:r>
            <a:r>
              <a:rPr lang="en" sz="6400">
                <a:latin typeface="PT Sans Narrow"/>
                <a:ea typeface="PT Sans Narrow"/>
                <a:cs typeface="PT Sans Narrow"/>
                <a:sym typeface="PT Sans Narrow"/>
              </a:rPr>
              <a:t> - Homeland Security Investigation </a:t>
            </a:r>
            <a:r>
              <a:rPr lang="en" sz="6400">
                <a:latin typeface="PT Sans Narrow"/>
                <a:ea typeface="PT Sans Narrow"/>
                <a:cs typeface="PT Sans Narrow"/>
                <a:sym typeface="PT Sans Narrow"/>
              </a:rPr>
              <a:t>to carry out immigration enforcement.</a:t>
            </a:r>
            <a:endParaRPr sz="6400">
              <a:latin typeface="PT Sans Narrow"/>
              <a:ea typeface="PT Sans Narrow"/>
              <a:cs typeface="PT Sans Narrow"/>
              <a:sym typeface="PT Sans Narrow"/>
            </a:endParaRPr>
          </a:p>
          <a:p>
            <a:pPr indent="0" lvl="0" marL="0" rtl="0" algn="l">
              <a:lnSpc>
                <a:spcPct val="90000"/>
              </a:lnSpc>
              <a:spcBef>
                <a:spcPts val="0"/>
              </a:spcBef>
              <a:spcAft>
                <a:spcPts val="0"/>
              </a:spcAft>
              <a:buNone/>
            </a:pPr>
            <a:r>
              <a:t/>
            </a:r>
            <a:endParaRPr sz="6400">
              <a:latin typeface="PT Sans Narrow"/>
              <a:ea typeface="PT Sans Narrow"/>
              <a:cs typeface="PT Sans Narrow"/>
              <a:sym typeface="PT Sans Narrow"/>
            </a:endParaRPr>
          </a:p>
          <a:p>
            <a:pPr indent="-330200" lvl="0" marL="457200" rtl="0" algn="l">
              <a:lnSpc>
                <a:spcPct val="90000"/>
              </a:lnSpc>
              <a:spcBef>
                <a:spcPts val="0"/>
              </a:spcBef>
              <a:spcAft>
                <a:spcPts val="0"/>
              </a:spcAft>
              <a:buSzPct val="100000"/>
              <a:buFont typeface="PT Sans Narrow"/>
              <a:buChar char="●"/>
            </a:pPr>
            <a:r>
              <a:rPr lang="en" sz="6400">
                <a:latin typeface="PT Sans Narrow"/>
                <a:ea typeface="PT Sans Narrow"/>
                <a:cs typeface="PT Sans Narrow"/>
                <a:sym typeface="PT Sans Narrow"/>
              </a:rPr>
              <a:t>Jan 29, Laken Riley Act: DHS can expedite deportation for people with low level crime charges (not conviction), a violation of the due process rights afforded to them in the U.S. Constitution</a:t>
            </a:r>
            <a:endParaRPr sz="6400">
              <a:latin typeface="PT Sans Narrow"/>
              <a:ea typeface="PT Sans Narrow"/>
              <a:cs typeface="PT Sans Narrow"/>
              <a:sym typeface="PT Sans Narrow"/>
            </a:endParaRPr>
          </a:p>
          <a:p>
            <a:pPr indent="0" lvl="0" marL="0" rtl="0" algn="l">
              <a:lnSpc>
                <a:spcPct val="90000"/>
              </a:lnSpc>
              <a:spcBef>
                <a:spcPts val="0"/>
              </a:spcBef>
              <a:spcAft>
                <a:spcPts val="0"/>
              </a:spcAft>
              <a:buNone/>
            </a:pPr>
            <a:r>
              <a:t/>
            </a:r>
            <a:endParaRPr sz="6400">
              <a:latin typeface="PT Sans Narrow"/>
              <a:ea typeface="PT Sans Narrow"/>
              <a:cs typeface="PT Sans Narrow"/>
              <a:sym typeface="PT Sans Narrow"/>
            </a:endParaRPr>
          </a:p>
          <a:p>
            <a:pPr indent="0" lvl="0" marL="0" rtl="0" algn="l">
              <a:lnSpc>
                <a:spcPct val="90000"/>
              </a:lnSpc>
              <a:spcBef>
                <a:spcPts val="0"/>
              </a:spcBef>
              <a:spcAft>
                <a:spcPts val="0"/>
              </a:spcAft>
              <a:buNone/>
            </a:pPr>
            <a:r>
              <a:t/>
            </a:r>
            <a:endParaRPr b="1" sz="6583">
              <a:solidFill>
                <a:srgbClr val="000000"/>
              </a:solidFill>
              <a:latin typeface="Arial"/>
              <a:ea typeface="Arial"/>
              <a:cs typeface="Arial"/>
              <a:sym typeface="Arial"/>
            </a:endParaRPr>
          </a:p>
          <a:p>
            <a:pPr indent="0" lvl="0" marL="685800" rtl="0" algn="l">
              <a:lnSpc>
                <a:spcPct val="90000"/>
              </a:lnSpc>
              <a:spcBef>
                <a:spcPts val="500"/>
              </a:spcBef>
              <a:spcAft>
                <a:spcPts val="0"/>
              </a:spcAft>
              <a:buNone/>
            </a:pPr>
            <a:r>
              <a:t/>
            </a:r>
            <a:endParaRPr sz="4400">
              <a:solidFill>
                <a:srgbClr val="000000"/>
              </a:solidFill>
              <a:latin typeface="Arial"/>
              <a:ea typeface="Arial"/>
              <a:cs typeface="Arial"/>
              <a:sym typeface="Arial"/>
            </a:endParaRPr>
          </a:p>
        </p:txBody>
      </p:sp>
      <p:sp>
        <p:nvSpPr>
          <p:cNvPr id="106" name="Google Shape;106;p19"/>
          <p:cNvSpPr txBox="1"/>
          <p:nvPr/>
        </p:nvSpPr>
        <p:spPr>
          <a:xfrm>
            <a:off x="1269025" y="1048275"/>
            <a:ext cx="5108100" cy="461700"/>
          </a:xfrm>
          <a:prstGeom prst="rect">
            <a:avLst/>
          </a:prstGeom>
          <a:noFill/>
          <a:ln>
            <a:noFill/>
          </a:ln>
        </p:spPr>
        <p:txBody>
          <a:bodyPr anchorCtr="0" anchor="t" bIns="91425" lIns="91425" spcFirstLastPara="1" rIns="91425" wrap="square" tIns="91425">
            <a:spAutoFit/>
          </a:bodyPr>
          <a:lstStyle/>
          <a:p>
            <a:pPr indent="0" lvl="0" marL="0" rtl="0" algn="l">
              <a:spcBef>
                <a:spcPts val="0"/>
              </a:spcBef>
              <a:spcAft>
                <a:spcPts val="0"/>
              </a:spcAft>
              <a:buNone/>
            </a:pPr>
            <a:r>
              <a:t/>
            </a:r>
            <a:endParaRPr sz="1800">
              <a:solidFill>
                <a:schemeClr val="dk2"/>
              </a:solidFill>
              <a:latin typeface="Open Sans"/>
              <a:ea typeface="Open Sans"/>
              <a:cs typeface="Open Sans"/>
              <a:sym typeface="Open Sans"/>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0" name="Shape 110"/>
        <p:cNvGrpSpPr/>
        <p:nvPr/>
      </p:nvGrpSpPr>
      <p:grpSpPr>
        <a:xfrm>
          <a:off x="0" y="0"/>
          <a:ext cx="0" cy="0"/>
          <a:chOff x="0" y="0"/>
          <a:chExt cx="0" cy="0"/>
        </a:xfrm>
      </p:grpSpPr>
      <p:sp>
        <p:nvSpPr>
          <p:cNvPr id="111" name="Google Shape;111;p20"/>
          <p:cNvSpPr txBox="1"/>
          <p:nvPr>
            <p:ph type="title"/>
          </p:nvPr>
        </p:nvSpPr>
        <p:spPr>
          <a:xfrm>
            <a:off x="311700" y="445025"/>
            <a:ext cx="8520600" cy="70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“Expedited Removal” Program</a:t>
            </a:r>
            <a:endParaRPr/>
          </a:p>
        </p:txBody>
      </p:sp>
      <p:sp>
        <p:nvSpPr>
          <p:cNvPr id="112" name="Google Shape;112;p20"/>
          <p:cNvSpPr txBox="1"/>
          <p:nvPr>
            <p:ph idx="1" type="body"/>
          </p:nvPr>
        </p:nvSpPr>
        <p:spPr>
          <a:xfrm>
            <a:off x="311700" y="1266175"/>
            <a:ext cx="6951300" cy="3302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2000">
                <a:latin typeface="PT Sans Narrow"/>
                <a:ea typeface="PT Sans Narrow"/>
                <a:cs typeface="PT Sans Narrow"/>
                <a:sym typeface="PT Sans Narrow"/>
              </a:rPr>
              <a:t>With Expedited Removal, an immigration officer can quickly detain and deport  any individual without allowing an immigration judge to decide over their case if that person:</a:t>
            </a:r>
            <a:endParaRPr sz="2000">
              <a:latin typeface="PT Sans Narrow"/>
              <a:ea typeface="PT Sans Narrow"/>
              <a:cs typeface="PT Sans Narrow"/>
              <a:sym typeface="PT Sans Narrow"/>
            </a:endParaRPr>
          </a:p>
          <a:p>
            <a:pPr indent="-355600" lvl="0" marL="457200" rtl="0" algn="l">
              <a:spcBef>
                <a:spcPts val="0"/>
              </a:spcBef>
              <a:spcAft>
                <a:spcPts val="0"/>
              </a:spcAft>
              <a:buSzPts val="2000"/>
              <a:buFont typeface="Arial"/>
              <a:buChar char="●"/>
            </a:pPr>
            <a:r>
              <a:rPr lang="en" sz="2000">
                <a:latin typeface="PT Sans Narrow"/>
                <a:ea typeface="PT Sans Narrow"/>
                <a:cs typeface="PT Sans Narrow"/>
                <a:sym typeface="PT Sans Narrow"/>
              </a:rPr>
              <a:t>Entered the United States </a:t>
            </a:r>
            <a:r>
              <a:rPr b="1" lang="en" sz="2000">
                <a:latin typeface="PT Sans Narrow"/>
                <a:ea typeface="PT Sans Narrow"/>
                <a:cs typeface="PT Sans Narrow"/>
                <a:sym typeface="PT Sans Narrow"/>
              </a:rPr>
              <a:t>without being inspected or paroled</a:t>
            </a:r>
            <a:endParaRPr b="1" sz="2000">
              <a:latin typeface="PT Sans Narrow"/>
              <a:ea typeface="PT Sans Narrow"/>
              <a:cs typeface="PT Sans Narrow"/>
              <a:sym typeface="PT Sans Narrow"/>
            </a:endParaRPr>
          </a:p>
          <a:p>
            <a:pPr indent="-355600" lvl="0" marL="457200" rtl="0" algn="l">
              <a:spcBef>
                <a:spcPts val="0"/>
              </a:spcBef>
              <a:spcAft>
                <a:spcPts val="0"/>
              </a:spcAft>
              <a:buSzPts val="2000"/>
              <a:buFont typeface="Arial"/>
              <a:buChar char="●"/>
            </a:pPr>
            <a:r>
              <a:rPr b="1" lang="en" sz="2000">
                <a:latin typeface="PT Sans Narrow"/>
                <a:ea typeface="PT Sans Narrow"/>
                <a:cs typeface="PT Sans Narrow"/>
                <a:sym typeface="PT Sans Narrow"/>
              </a:rPr>
              <a:t>Cannot demonstrate </a:t>
            </a:r>
            <a:r>
              <a:rPr lang="en" sz="2000">
                <a:latin typeface="PT Sans Narrow"/>
                <a:ea typeface="PT Sans Narrow"/>
                <a:cs typeface="PT Sans Narrow"/>
                <a:sym typeface="PT Sans Narrow"/>
              </a:rPr>
              <a:t>that they have been </a:t>
            </a:r>
            <a:r>
              <a:rPr b="1" lang="en" sz="2000">
                <a:latin typeface="PT Sans Narrow"/>
                <a:ea typeface="PT Sans Narrow"/>
                <a:cs typeface="PT Sans Narrow"/>
                <a:sym typeface="PT Sans Narrow"/>
              </a:rPr>
              <a:t>physically present </a:t>
            </a:r>
            <a:r>
              <a:rPr lang="en" sz="2000">
                <a:latin typeface="PT Sans Narrow"/>
                <a:ea typeface="PT Sans Narrow"/>
                <a:cs typeface="PT Sans Narrow"/>
                <a:sym typeface="PT Sans Narrow"/>
              </a:rPr>
              <a:t>in the United States </a:t>
            </a:r>
            <a:r>
              <a:rPr b="1" lang="en" sz="2000">
                <a:latin typeface="PT Sans Narrow"/>
                <a:ea typeface="PT Sans Narrow"/>
                <a:cs typeface="PT Sans Narrow"/>
                <a:sym typeface="PT Sans Narrow"/>
              </a:rPr>
              <a:t>for at least two years</a:t>
            </a:r>
            <a:endParaRPr b="1" sz="2000">
              <a:latin typeface="PT Sans Narrow"/>
              <a:ea typeface="PT Sans Narrow"/>
              <a:cs typeface="PT Sans Narrow"/>
              <a:sym typeface="PT Sans Narrow"/>
            </a:endParaRPr>
          </a:p>
          <a:p>
            <a:pPr indent="-355600" lvl="0" marL="457200" rtl="0" algn="l">
              <a:spcBef>
                <a:spcPts val="0"/>
              </a:spcBef>
              <a:spcAft>
                <a:spcPts val="0"/>
              </a:spcAft>
              <a:buSzPts val="2000"/>
              <a:buFont typeface="PT Sans Narrow"/>
              <a:buChar char="●"/>
            </a:pPr>
            <a:r>
              <a:rPr b="1" lang="en" sz="2000">
                <a:latin typeface="PT Sans Narrow"/>
                <a:ea typeface="PT Sans Narrow"/>
                <a:cs typeface="PT Sans Narrow"/>
                <a:sym typeface="PT Sans Narrow"/>
              </a:rPr>
              <a:t>They are implementing this program in a across the country.</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6" name="Shape 116"/>
        <p:cNvGrpSpPr/>
        <p:nvPr/>
      </p:nvGrpSpPr>
      <p:grpSpPr>
        <a:xfrm>
          <a:off x="0" y="0"/>
          <a:ext cx="0" cy="0"/>
          <a:chOff x="0" y="0"/>
          <a:chExt cx="0" cy="0"/>
        </a:xfrm>
      </p:grpSpPr>
      <p:sp>
        <p:nvSpPr>
          <p:cNvPr id="117" name="Google Shape;117;p21"/>
          <p:cNvSpPr txBox="1"/>
          <p:nvPr>
            <p:ph type="title"/>
          </p:nvPr>
        </p:nvSpPr>
        <p:spPr>
          <a:xfrm>
            <a:off x="311700" y="445025"/>
            <a:ext cx="8520600" cy="70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sz="3200"/>
              <a:t>Registration Requirement</a:t>
            </a:r>
            <a:endParaRPr sz="3200"/>
          </a:p>
        </p:txBody>
      </p:sp>
      <p:sp>
        <p:nvSpPr>
          <p:cNvPr id="118" name="Google Shape;118;p21"/>
          <p:cNvSpPr txBox="1"/>
          <p:nvPr>
            <p:ph idx="1" type="body"/>
          </p:nvPr>
        </p:nvSpPr>
        <p:spPr>
          <a:xfrm>
            <a:off x="311700" y="1266175"/>
            <a:ext cx="8023200" cy="3672000"/>
          </a:xfrm>
          <a:prstGeom prst="rect">
            <a:avLst/>
          </a:prstGeom>
        </p:spPr>
        <p:txBody>
          <a:bodyPr anchorCtr="0" anchor="t" bIns="91425" lIns="91425" spcFirstLastPara="1" rIns="91425" wrap="square" tIns="91425">
            <a:normAutofit fontScale="25000" lnSpcReduction="10000"/>
          </a:bodyPr>
          <a:lstStyle/>
          <a:p>
            <a:pPr indent="0" lvl="0" marL="0" rtl="0" algn="l">
              <a:spcBef>
                <a:spcPts val="0"/>
              </a:spcBef>
              <a:spcAft>
                <a:spcPts val="0"/>
              </a:spcAft>
              <a:buNone/>
            </a:pPr>
            <a:r>
              <a:rPr lang="en" sz="7073">
                <a:latin typeface="PT Sans Narrow"/>
                <a:ea typeface="PT Sans Narrow"/>
                <a:cs typeface="PT Sans Narrow"/>
                <a:sym typeface="PT Sans Narrow"/>
              </a:rPr>
              <a:t> The federal government announced a process by which non citizens must register their presence in the United States went in effect on April 11th.</a:t>
            </a:r>
            <a:endParaRPr sz="7073">
              <a:latin typeface="PT Sans Narrow"/>
              <a:ea typeface="PT Sans Narrow"/>
              <a:cs typeface="PT Sans Narrow"/>
              <a:sym typeface="PT Sans Narrow"/>
            </a:endParaRPr>
          </a:p>
          <a:p>
            <a:pPr indent="-340885" lvl="0" marL="457200" rtl="0" algn="l">
              <a:spcBef>
                <a:spcPts val="1200"/>
              </a:spcBef>
              <a:spcAft>
                <a:spcPts val="0"/>
              </a:spcAft>
              <a:buSzPct val="100000"/>
              <a:buFont typeface="PT Sans Narrow"/>
              <a:buChar char="●"/>
            </a:pPr>
            <a:r>
              <a:rPr lang="en" sz="7073">
                <a:latin typeface="PT Sans Narrow"/>
                <a:ea typeface="PT Sans Narrow"/>
                <a:cs typeface="PT Sans Narrow"/>
                <a:sym typeface="PT Sans Narrow"/>
              </a:rPr>
              <a:t>The goal of the registration process is to use this information to find, arrest, and deport people or pressure them to leave. </a:t>
            </a:r>
            <a:endParaRPr sz="7073">
              <a:latin typeface="PT Sans Narrow"/>
              <a:ea typeface="PT Sans Narrow"/>
              <a:cs typeface="PT Sans Narrow"/>
              <a:sym typeface="PT Sans Narrow"/>
            </a:endParaRPr>
          </a:p>
          <a:p>
            <a:pPr indent="-340885" lvl="0" marL="457200" rtl="0" algn="l">
              <a:spcBef>
                <a:spcPts val="0"/>
              </a:spcBef>
              <a:spcAft>
                <a:spcPts val="0"/>
              </a:spcAft>
              <a:buSzPct val="100000"/>
              <a:buFont typeface="PT Sans Narrow"/>
              <a:buChar char="●"/>
            </a:pPr>
            <a:r>
              <a:rPr lang="en" sz="7073">
                <a:latin typeface="PT Sans Narrow"/>
                <a:ea typeface="PT Sans Narrow"/>
                <a:cs typeface="PT Sans Narrow"/>
                <a:sym typeface="PT Sans Narrow"/>
              </a:rPr>
              <a:t>Potential immigration and criminal consequences of registering</a:t>
            </a:r>
            <a:endParaRPr sz="7073">
              <a:latin typeface="PT Sans Narrow"/>
              <a:ea typeface="PT Sans Narrow"/>
              <a:cs typeface="PT Sans Narrow"/>
              <a:sym typeface="PT Sans Narrow"/>
            </a:endParaRPr>
          </a:p>
          <a:p>
            <a:pPr indent="-340885" lvl="0" marL="457200" rtl="0" algn="l">
              <a:spcBef>
                <a:spcPts val="0"/>
              </a:spcBef>
              <a:spcAft>
                <a:spcPts val="0"/>
              </a:spcAft>
              <a:buSzPct val="100000"/>
              <a:buFont typeface="PT Sans Narrow"/>
              <a:buChar char="●"/>
            </a:pPr>
            <a:r>
              <a:rPr lang="en" sz="7073">
                <a:latin typeface="PT Sans Narrow"/>
                <a:ea typeface="PT Sans Narrow"/>
                <a:cs typeface="PT Sans Narrow"/>
                <a:sym typeface="PT Sans Narrow"/>
              </a:rPr>
              <a:t>Some people are considered to have already registered</a:t>
            </a:r>
            <a:endParaRPr sz="7073">
              <a:latin typeface="PT Sans Narrow"/>
              <a:ea typeface="PT Sans Narrow"/>
              <a:cs typeface="PT Sans Narrow"/>
              <a:sym typeface="PT Sans Narrow"/>
            </a:endParaRPr>
          </a:p>
          <a:p>
            <a:pPr indent="-340885" lvl="1" marL="914400" rtl="0" algn="l">
              <a:spcBef>
                <a:spcPts val="0"/>
              </a:spcBef>
              <a:spcAft>
                <a:spcPts val="0"/>
              </a:spcAft>
              <a:buSzPct val="100000"/>
              <a:buFont typeface="PT Sans Narrow"/>
              <a:buChar char="○"/>
            </a:pPr>
            <a:r>
              <a:rPr lang="en" sz="7073">
                <a:latin typeface="PT Sans Narrow"/>
                <a:ea typeface="PT Sans Narrow"/>
                <a:cs typeface="PT Sans Narrow"/>
                <a:sym typeface="PT Sans Narrow"/>
              </a:rPr>
              <a:t>Legal permanent residents (LPRs), people with parole, people with employment authorizations, people who entered on visas, in removal proceedings, refugees</a:t>
            </a:r>
            <a:endParaRPr sz="7073">
              <a:latin typeface="PT Sans Narrow"/>
              <a:ea typeface="PT Sans Narrow"/>
              <a:cs typeface="PT Sans Narrow"/>
              <a:sym typeface="PT Sans Narrow"/>
            </a:endParaRPr>
          </a:p>
          <a:p>
            <a:pPr indent="-340885" lvl="0" marL="457200" rtl="0" algn="l">
              <a:spcBef>
                <a:spcPts val="0"/>
              </a:spcBef>
              <a:spcAft>
                <a:spcPts val="0"/>
              </a:spcAft>
              <a:buSzPct val="100000"/>
              <a:buFont typeface="PT Sans Narrow"/>
              <a:buChar char="●"/>
            </a:pPr>
            <a:r>
              <a:rPr lang="en" sz="7073">
                <a:latin typeface="PT Sans Narrow"/>
                <a:ea typeface="PT Sans Narrow"/>
                <a:cs typeface="PT Sans Narrow"/>
                <a:sym typeface="PT Sans Narrow"/>
              </a:rPr>
              <a:t>Criminal consequences of failure to register, failure to carry proof of registration, failure to update address within 10 days of moving</a:t>
            </a:r>
            <a:endParaRPr sz="7073">
              <a:latin typeface="PT Sans Narrow"/>
              <a:ea typeface="PT Sans Narrow"/>
              <a:cs typeface="PT Sans Narrow"/>
              <a:sym typeface="PT Sans Narrow"/>
            </a:endParaRPr>
          </a:p>
          <a:p>
            <a:pPr indent="-340885" lvl="0" marL="457200" rtl="0" algn="l">
              <a:spcBef>
                <a:spcPts val="0"/>
              </a:spcBef>
              <a:spcAft>
                <a:spcPts val="0"/>
              </a:spcAft>
              <a:buSzPct val="100000"/>
              <a:buFont typeface="PT Sans Narrow"/>
              <a:buChar char="●"/>
            </a:pPr>
            <a:r>
              <a:rPr lang="en" sz="7073">
                <a:latin typeface="PT Sans Narrow"/>
                <a:ea typeface="PT Sans Narrow"/>
                <a:cs typeface="PT Sans Narrow"/>
                <a:sym typeface="PT Sans Narrow"/>
              </a:rPr>
              <a:t>It its important to consult with an immigration attorney or accredited representative</a:t>
            </a:r>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2" name="Shape 122"/>
        <p:cNvGrpSpPr/>
        <p:nvPr/>
      </p:nvGrpSpPr>
      <p:grpSpPr>
        <a:xfrm>
          <a:off x="0" y="0"/>
          <a:ext cx="0" cy="0"/>
          <a:chOff x="0" y="0"/>
          <a:chExt cx="0" cy="0"/>
        </a:xfrm>
      </p:grpSpPr>
      <p:sp>
        <p:nvSpPr>
          <p:cNvPr id="123" name="Google Shape;123;p22"/>
          <p:cNvSpPr txBox="1"/>
          <p:nvPr>
            <p:ph type="title"/>
          </p:nvPr>
        </p:nvSpPr>
        <p:spPr>
          <a:xfrm>
            <a:off x="488225" y="450725"/>
            <a:ext cx="8520600" cy="707400"/>
          </a:xfrm>
          <a:prstGeom prst="rect">
            <a:avLst/>
          </a:prstGeom>
        </p:spPr>
        <p:txBody>
          <a:bodyPr anchorCtr="0" anchor="t" bIns="91425" lIns="91425" spcFirstLastPara="1" rIns="91425" wrap="square" tIns="91425">
            <a:normAutofit/>
          </a:bodyPr>
          <a:lstStyle/>
          <a:p>
            <a:pPr indent="0" lvl="0" marL="0" rtl="0" algn="l">
              <a:lnSpc>
                <a:spcPct val="115000"/>
              </a:lnSpc>
              <a:spcBef>
                <a:spcPts val="0"/>
              </a:spcBef>
              <a:spcAft>
                <a:spcPts val="1200"/>
              </a:spcAft>
              <a:buNone/>
            </a:pPr>
            <a:r>
              <a:rPr lang="en" sz="3100"/>
              <a:t>Local Policies in Illinois and Chicago</a:t>
            </a:r>
            <a:endParaRPr sz="3100"/>
          </a:p>
        </p:txBody>
      </p:sp>
      <p:sp>
        <p:nvSpPr>
          <p:cNvPr id="124" name="Google Shape;124;p22"/>
          <p:cNvSpPr txBox="1"/>
          <p:nvPr>
            <p:ph idx="1" type="body"/>
          </p:nvPr>
        </p:nvSpPr>
        <p:spPr>
          <a:xfrm>
            <a:off x="311700" y="1266175"/>
            <a:ext cx="4515600" cy="3772800"/>
          </a:xfrm>
          <a:prstGeom prst="rect">
            <a:avLst/>
          </a:prstGeom>
        </p:spPr>
        <p:txBody>
          <a:bodyPr anchorCtr="0" anchor="t" bIns="91425" lIns="91425" spcFirstLastPara="1" rIns="91425" wrap="square" tIns="91425">
            <a:normAutofit fontScale="55000" lnSpcReduction="20000"/>
          </a:bodyPr>
          <a:lstStyle/>
          <a:p>
            <a:pPr indent="0" lvl="0" marL="0" rtl="0" algn="l">
              <a:spcBef>
                <a:spcPts val="0"/>
              </a:spcBef>
              <a:spcAft>
                <a:spcPts val="0"/>
              </a:spcAft>
              <a:buNone/>
            </a:pPr>
            <a:r>
              <a:rPr b="1" lang="en" sz="2241" u="sng"/>
              <a:t>City</a:t>
            </a:r>
            <a:endParaRPr b="1" sz="2241" u="sng"/>
          </a:p>
          <a:p>
            <a:pPr indent="-306895" lvl="0" marL="457200" rtl="0" algn="l">
              <a:spcBef>
                <a:spcPts val="1200"/>
              </a:spcBef>
              <a:spcAft>
                <a:spcPts val="0"/>
              </a:spcAft>
              <a:buSzPct val="100000"/>
              <a:buChar char="●"/>
            </a:pPr>
            <a:r>
              <a:rPr lang="en" sz="2241" u="sng">
                <a:solidFill>
                  <a:schemeClr val="hlink"/>
                </a:solidFill>
                <a:hlinkClick r:id="rId3"/>
              </a:rPr>
              <a:t>Welcoming City Ordinance</a:t>
            </a:r>
            <a:r>
              <a:rPr lang="en" sz="2241"/>
              <a:t>:</a:t>
            </a:r>
            <a:endParaRPr sz="2241"/>
          </a:p>
          <a:p>
            <a:pPr indent="-306895" lvl="1" marL="914400" rtl="0" algn="l">
              <a:spcBef>
                <a:spcPts val="0"/>
              </a:spcBef>
              <a:spcAft>
                <a:spcPts val="0"/>
              </a:spcAft>
              <a:buSzPct val="100000"/>
              <a:buChar char="○"/>
            </a:pPr>
            <a:r>
              <a:rPr lang="en" sz="2241"/>
              <a:t>prohibits all city agencies including CPD from:</a:t>
            </a:r>
            <a:endParaRPr sz="2241"/>
          </a:p>
          <a:p>
            <a:pPr indent="-306895" lvl="1" marL="914400" rtl="0" algn="l">
              <a:spcBef>
                <a:spcPts val="0"/>
              </a:spcBef>
              <a:spcAft>
                <a:spcPts val="0"/>
              </a:spcAft>
              <a:buSzPct val="100000"/>
              <a:buChar char="○"/>
            </a:pPr>
            <a:r>
              <a:rPr lang="en" sz="2241"/>
              <a:t>assisting federal agencies in civil federal immigration enforcement activities</a:t>
            </a:r>
            <a:endParaRPr sz="2241"/>
          </a:p>
          <a:p>
            <a:pPr indent="-306895" lvl="1" marL="914400" rtl="0" algn="l">
              <a:spcBef>
                <a:spcPts val="0"/>
              </a:spcBef>
              <a:spcAft>
                <a:spcPts val="0"/>
              </a:spcAft>
              <a:buSzPct val="100000"/>
              <a:buChar char="○"/>
            </a:pPr>
            <a:r>
              <a:rPr lang="en" sz="2241"/>
              <a:t>collecting immigration status in the provision of services or benefits</a:t>
            </a:r>
            <a:endParaRPr sz="2241"/>
          </a:p>
          <a:p>
            <a:pPr indent="-306895" lvl="1" marL="914400" rtl="0" algn="l">
              <a:spcBef>
                <a:spcPts val="0"/>
              </a:spcBef>
              <a:spcAft>
                <a:spcPts val="0"/>
              </a:spcAft>
              <a:buSzPct val="100000"/>
              <a:buChar char="○"/>
            </a:pPr>
            <a:r>
              <a:rPr lang="en" sz="2241"/>
              <a:t>allows comparative-to-state ID documents to be accepted as ID within the City</a:t>
            </a:r>
            <a:endParaRPr sz="2241"/>
          </a:p>
          <a:p>
            <a:pPr indent="-306895" lvl="1" marL="914400" rtl="0" algn="l">
              <a:spcBef>
                <a:spcPts val="0"/>
              </a:spcBef>
              <a:spcAft>
                <a:spcPts val="0"/>
              </a:spcAft>
              <a:buSzPct val="100000"/>
              <a:buChar char="○"/>
            </a:pPr>
            <a:r>
              <a:rPr lang="en" sz="2241"/>
              <a:t>suggests 311 resource line for immigration resources</a:t>
            </a:r>
            <a:endParaRPr sz="2241"/>
          </a:p>
          <a:p>
            <a:pPr indent="-306895" lvl="1" marL="914400" rtl="0" algn="l">
              <a:spcBef>
                <a:spcPts val="0"/>
              </a:spcBef>
              <a:spcAft>
                <a:spcPts val="0"/>
              </a:spcAft>
              <a:buSzPct val="100000"/>
              <a:buChar char="○"/>
            </a:pPr>
            <a:r>
              <a:rPr lang="en" sz="2241"/>
              <a:t>creates quarterly reporting requirements for CPD around federal immigration requests</a:t>
            </a:r>
            <a:endParaRPr sz="2241"/>
          </a:p>
          <a:p>
            <a:pPr indent="-306895" lvl="1" marL="914400" rtl="0" algn="l">
              <a:spcBef>
                <a:spcPts val="0"/>
              </a:spcBef>
              <a:spcAft>
                <a:spcPts val="0"/>
              </a:spcAft>
              <a:buSzPct val="100000"/>
              <a:buChar char="○"/>
            </a:pPr>
            <a:r>
              <a:rPr lang="en" sz="2241"/>
              <a:t>creates HR process for reporting violations of ordinance</a:t>
            </a:r>
            <a:endParaRPr sz="2241"/>
          </a:p>
          <a:p>
            <a:pPr indent="-306895" lvl="1" marL="914400" rtl="0" algn="l">
              <a:spcBef>
                <a:spcPts val="0"/>
              </a:spcBef>
              <a:spcAft>
                <a:spcPts val="0"/>
              </a:spcAft>
              <a:buSzPct val="100000"/>
              <a:buChar char="○"/>
            </a:pPr>
            <a:r>
              <a:rPr lang="en" sz="2241"/>
              <a:t>creates form for CPD to fill out to certify victim cooperation in reporting a crime</a:t>
            </a:r>
            <a:endParaRPr sz="2241"/>
          </a:p>
          <a:p>
            <a:pPr indent="0" lvl="0" marL="0" rtl="0" algn="l">
              <a:spcBef>
                <a:spcPts val="1200"/>
              </a:spcBef>
              <a:spcAft>
                <a:spcPts val="1200"/>
              </a:spcAft>
              <a:buNone/>
            </a:pPr>
            <a:r>
              <a:t/>
            </a:r>
            <a:endParaRPr/>
          </a:p>
        </p:txBody>
      </p:sp>
      <p:sp>
        <p:nvSpPr>
          <p:cNvPr id="125" name="Google Shape;125;p22"/>
          <p:cNvSpPr txBox="1"/>
          <p:nvPr/>
        </p:nvSpPr>
        <p:spPr>
          <a:xfrm>
            <a:off x="4827300" y="1266175"/>
            <a:ext cx="4181400" cy="2010300"/>
          </a:xfrm>
          <a:prstGeom prst="rect">
            <a:avLst/>
          </a:prstGeom>
          <a:noFill/>
          <a:ln>
            <a:noFill/>
          </a:ln>
        </p:spPr>
        <p:txBody>
          <a:bodyPr anchorCtr="0" anchor="t" bIns="91425" lIns="91425" spcFirstLastPara="1" rIns="91425" wrap="square" tIns="91425">
            <a:spAutoFit/>
          </a:bodyPr>
          <a:lstStyle/>
          <a:p>
            <a:pPr indent="0" lvl="0" marL="0" rtl="0" algn="l">
              <a:lnSpc>
                <a:spcPct val="115000"/>
              </a:lnSpc>
              <a:spcBef>
                <a:spcPts val="0"/>
              </a:spcBef>
              <a:spcAft>
                <a:spcPts val="0"/>
              </a:spcAft>
              <a:buNone/>
            </a:pPr>
            <a:r>
              <a:rPr b="1" lang="en" sz="1200" u="sng">
                <a:solidFill>
                  <a:schemeClr val="dk2"/>
                </a:solidFill>
                <a:latin typeface="Open Sans"/>
                <a:ea typeface="Open Sans"/>
                <a:cs typeface="Open Sans"/>
                <a:sym typeface="Open Sans"/>
              </a:rPr>
              <a:t>State</a:t>
            </a:r>
            <a:endParaRPr b="1" sz="1200" u="sng">
              <a:solidFill>
                <a:schemeClr val="dk2"/>
              </a:solidFill>
              <a:latin typeface="Open Sans"/>
              <a:ea typeface="Open Sans"/>
              <a:cs typeface="Open Sans"/>
              <a:sym typeface="Open Sans"/>
            </a:endParaRPr>
          </a:p>
          <a:p>
            <a:pPr indent="-304800" lvl="0" marL="457200" rtl="0" algn="l">
              <a:lnSpc>
                <a:spcPct val="115000"/>
              </a:lnSpc>
              <a:spcBef>
                <a:spcPts val="120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Illinois Way Forward Act: </a:t>
            </a:r>
            <a:r>
              <a:rPr lang="en" sz="1200">
                <a:solidFill>
                  <a:schemeClr val="dk2"/>
                </a:solidFill>
                <a:latin typeface="Open Sans"/>
                <a:ea typeface="Open Sans"/>
                <a:cs typeface="Open Sans"/>
                <a:sym typeface="Open Sans"/>
              </a:rPr>
              <a:t>Illinois Law Enforcement Agencies are </a:t>
            </a:r>
            <a:r>
              <a:rPr lang="en" sz="1200">
                <a:solidFill>
                  <a:schemeClr val="dk2"/>
                </a:solidFill>
                <a:latin typeface="Open Sans"/>
                <a:ea typeface="Open Sans"/>
                <a:cs typeface="Open Sans"/>
                <a:sym typeface="Open Sans"/>
              </a:rPr>
              <a:t>prohibited</a:t>
            </a:r>
            <a:r>
              <a:rPr lang="en" sz="1200">
                <a:solidFill>
                  <a:schemeClr val="dk2"/>
                </a:solidFill>
                <a:latin typeface="Open Sans"/>
                <a:ea typeface="Open Sans"/>
                <a:cs typeface="Open Sans"/>
                <a:sym typeface="Open Sans"/>
              </a:rPr>
              <a:t> from asking about your immigration status </a:t>
            </a:r>
            <a:endParaRPr sz="1200">
              <a:solidFill>
                <a:schemeClr val="dk2"/>
              </a:solidFill>
              <a:latin typeface="Open Sans"/>
              <a:ea typeface="Open Sans"/>
              <a:cs typeface="Open Sans"/>
              <a:sym typeface="Open Sans"/>
            </a:endParaRPr>
          </a:p>
          <a:p>
            <a:pPr indent="-304800" lvl="0" marL="457200" rtl="0" algn="l">
              <a:lnSpc>
                <a:spcPct val="115000"/>
              </a:lnSpc>
              <a:spcBef>
                <a:spcPts val="0"/>
              </a:spcBef>
              <a:spcAft>
                <a:spcPts val="0"/>
              </a:spcAft>
              <a:buClr>
                <a:schemeClr val="dk2"/>
              </a:buClr>
              <a:buSzPts val="1200"/>
              <a:buFont typeface="Open Sans"/>
              <a:buChar char="●"/>
            </a:pPr>
            <a:r>
              <a:rPr lang="en" sz="1200">
                <a:solidFill>
                  <a:schemeClr val="dk2"/>
                </a:solidFill>
                <a:latin typeface="Open Sans"/>
                <a:ea typeface="Open Sans"/>
                <a:cs typeface="Open Sans"/>
                <a:sym typeface="Open Sans"/>
              </a:rPr>
              <a:t>Illinois TRUST Act: </a:t>
            </a:r>
            <a:r>
              <a:rPr lang="en" sz="1200">
                <a:solidFill>
                  <a:schemeClr val="dk2"/>
                </a:solidFill>
                <a:latin typeface="Open Sans"/>
                <a:ea typeface="Open Sans"/>
                <a:cs typeface="Open Sans"/>
                <a:sym typeface="Open Sans"/>
              </a:rPr>
              <a:t>Illinois Law Enforcement Agencies are </a:t>
            </a:r>
            <a:r>
              <a:rPr lang="en" sz="1200">
                <a:solidFill>
                  <a:schemeClr val="dk2"/>
                </a:solidFill>
                <a:latin typeface="Open Sans"/>
                <a:ea typeface="Open Sans"/>
                <a:cs typeface="Open Sans"/>
                <a:sym typeface="Open Sans"/>
              </a:rPr>
              <a:t>prohibited</a:t>
            </a:r>
            <a:r>
              <a:rPr lang="en" sz="1200">
                <a:solidFill>
                  <a:schemeClr val="dk2"/>
                </a:solidFill>
                <a:latin typeface="Open Sans"/>
                <a:ea typeface="Open Sans"/>
                <a:cs typeface="Open Sans"/>
                <a:sym typeface="Open Sans"/>
              </a:rPr>
              <a:t> from holding you for additional time after processing at the request of ICE</a:t>
            </a:r>
            <a:endParaRPr sz="1200"/>
          </a:p>
        </p:txBody>
      </p:sp>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Tropic">
  <a:themeElements>
    <a:clrScheme name="Tropic">
      <a:dk1>
        <a:srgbClr val="A1E8D9"/>
      </a:dk1>
      <a:lt1>
        <a:srgbClr val="FFFFFF"/>
      </a:lt1>
      <a:dk2>
        <a:srgbClr val="695D46"/>
      </a:dk2>
      <a:lt2>
        <a:srgbClr val="B3A77D"/>
      </a:lt2>
      <a:accent1>
        <a:srgbClr val="EF6C00"/>
      </a:accent1>
      <a:accent2>
        <a:srgbClr val="CE93D8"/>
      </a:accent2>
      <a:accent3>
        <a:srgbClr val="4DB6AC"/>
      </a:accent3>
      <a:accent4>
        <a:srgbClr val="FF9800"/>
      </a:accent4>
      <a:accent5>
        <a:srgbClr val="009668"/>
      </a:accent5>
      <a:accent6>
        <a:srgbClr val="EEFF41"/>
      </a:accent6>
      <a:hlink>
        <a:srgbClr val="009668"/>
      </a:hlink>
      <a:folHlink>
        <a:srgbClr val="009668"/>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E52BFC8645038F4AA18BF6DC482403D6" ma:contentTypeVersion="16" ma:contentTypeDescription="Create a new document." ma:contentTypeScope="" ma:versionID="39e2be309b763ec6d9b8b7a444c70608">
  <xsd:schema xmlns:xsd="http://www.w3.org/2001/XMLSchema" xmlns:xs="http://www.w3.org/2001/XMLSchema" xmlns:p="http://schemas.microsoft.com/office/2006/metadata/properties" xmlns:ns2="4ea3c4d8-a64d-402d-aab8-22e76cc05799" xmlns:ns3="bb3fcff4-f1c0-4da2-b3d5-7cf81554474c" targetNamespace="http://schemas.microsoft.com/office/2006/metadata/properties" ma:root="true" ma:fieldsID="601347e9ebd361d82b8451c4ce12b437" ns2:_="" ns3:_="">
    <xsd:import namespace="4ea3c4d8-a64d-402d-aab8-22e76cc05799"/>
    <xsd:import namespace="bb3fcff4-f1c0-4da2-b3d5-7cf81554474c"/>
    <xsd:element name="properties">
      <xsd:complexType>
        <xsd:sequence>
          <xsd:element name="documentManagement">
            <xsd:complexType>
              <xsd:all>
                <xsd:element ref="ns2:MediaServiceMetadata" minOccurs="0"/>
                <xsd:element ref="ns2:MediaServiceFastMetadata" minOccurs="0"/>
                <xsd:element ref="ns2:MediaServiceSearchProperties" minOccurs="0"/>
                <xsd:element ref="ns2:MediaServiceObjectDetectorVersions" minOccurs="0"/>
                <xsd:element ref="ns2:lcf76f155ced4ddcb4097134ff3c332f" minOccurs="0"/>
                <xsd:element ref="ns3:TaxCatchAll" minOccurs="0"/>
                <xsd:element ref="ns2:MediaServiceDateTaken" minOccurs="0"/>
                <xsd:element ref="ns2:MediaServiceGenerationTime" minOccurs="0"/>
                <xsd:element ref="ns2:MediaServiceEventHashCode" minOccurs="0"/>
                <xsd:element ref="ns2:MediaServiceOCR" minOccurs="0"/>
                <xsd:element ref="ns2:MediaServiceLocation" minOccurs="0"/>
                <xsd:element ref="ns2:MediaLengthInSecond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ea3c4d8-a64d-402d-aab8-22e76cc05799"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SearchProperties" ma:index="10" nillable="true" ma:displayName="MediaServiceSearchProperties" ma:hidden="true" ma:internalName="MediaServiceSearchProperties" ma:readOnly="true">
      <xsd:simpleType>
        <xsd:restriction base="dms:Note"/>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lcf76f155ced4ddcb4097134ff3c332f" ma:index="13" nillable="true" ma:taxonomy="true" ma:internalName="lcf76f155ced4ddcb4097134ff3c332f" ma:taxonomyFieldName="MediaServiceImageTags" ma:displayName="Image Tags" ma:readOnly="false" ma:fieldId="{5cf76f15-5ced-4ddc-b409-7134ff3c332f}" ma:taxonomyMulti="true" ma:sspId="bf0d1f32-acc0-4b18-a898-8579d5c617c0" ma:termSetId="09814cd3-568e-fe90-9814-8d621ff8fb84" ma:anchorId="fba54fb3-c3e1-fe81-a776-ca4b69148c4d" ma:open="true" ma:isKeyword="false">
      <xsd:complexType>
        <xsd:sequence>
          <xsd:element ref="pc:Terms" minOccurs="0" maxOccurs="1"/>
        </xsd:sequence>
      </xsd:complexType>
    </xsd:element>
    <xsd:element name="MediaServiceDateTaken" ma:index="15" nillable="true" ma:displayName="MediaServiceDateTaken" ma:hidden="true" ma:indexed="true" ma:internalName="MediaServiceDateTake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OCR" ma:index="18" nillable="true" ma:displayName="Extracted Text" ma:internalName="MediaServiceOCR" ma:readOnly="true">
      <xsd:simpleType>
        <xsd:restriction base="dms:Note">
          <xsd:maxLength value="255"/>
        </xsd:restriction>
      </xsd:simpleType>
    </xsd:element>
    <xsd:element name="MediaServiceLocation" ma:index="19" nillable="true" ma:displayName="Location" ma:indexed="true" ma:internalName="MediaServiceLocation" ma:readOnly="true">
      <xsd:simpleType>
        <xsd:restriction base="dms:Text"/>
      </xsd:simpleType>
    </xsd:element>
    <xsd:element name="MediaLengthInSeconds" ma:index="20"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bb3fcff4-f1c0-4da2-b3d5-7cf81554474c" elementFormDefault="qualified">
    <xsd:import namespace="http://schemas.microsoft.com/office/2006/documentManagement/types"/>
    <xsd:import namespace="http://schemas.microsoft.com/office/infopath/2007/PartnerControls"/>
    <xsd:element name="TaxCatchAll" ma:index="14" nillable="true" ma:displayName="Taxonomy Catch All Column" ma:hidden="true" ma:list="{86c4d575-a88b-40dc-8cc7-8821c38898f0}" ma:internalName="TaxCatchAll" ma:showField="CatchAllData" ma:web="bb3fcff4-f1c0-4da2-b3d5-7cf81554474c">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lcf76f155ced4ddcb4097134ff3c332f xmlns="4ea3c4d8-a64d-402d-aab8-22e76cc05799">
      <Terms xmlns="http://schemas.microsoft.com/office/infopath/2007/PartnerControls"/>
    </lcf76f155ced4ddcb4097134ff3c332f>
    <TaxCatchAll xmlns="bb3fcff4-f1c0-4da2-b3d5-7cf81554474c" xsi:nil="true"/>
  </documentManagement>
</p:properties>
</file>

<file path=customXml/itemProps1.xml><?xml version="1.0" encoding="utf-8"?>
<ds:datastoreItem xmlns:ds="http://schemas.openxmlformats.org/officeDocument/2006/customXml" ds:itemID="{3B525E95-9989-4AE1-930B-928060E7F6CC}"/>
</file>

<file path=customXml/itemProps2.xml><?xml version="1.0" encoding="utf-8"?>
<ds:datastoreItem xmlns:ds="http://schemas.openxmlformats.org/officeDocument/2006/customXml" ds:itemID="{1717C9F0-CD21-4CAE-822A-9BFCE28D679A}"/>
</file>

<file path=customXml/itemProps3.xml><?xml version="1.0" encoding="utf-8"?>
<ds:datastoreItem xmlns:ds="http://schemas.openxmlformats.org/officeDocument/2006/customXml" ds:itemID="{7C59FDDC-4EA8-46B3-920E-3BA85F3C8B4F}"/>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0x010100E52BFC8645038F4AA18BF6DC482403D6</vt:lpwstr>
  </property>
</Properties>
</file>